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1pPr>
    <a:lvl2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2pPr>
    <a:lvl3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3pPr>
    <a:lvl4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4pPr>
    <a:lvl5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5pPr>
    <a:lvl6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6pPr>
    <a:lvl7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7pPr>
    <a:lvl8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8pPr>
    <a:lvl9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DDE"/>
          </a:solidFill>
        </a:fill>
      </a:tcStyle>
    </a:wholeTbl>
    <a:band2H>
      <a:tcTxStyle/>
      <a:tcStyle>
        <a:tcBdr/>
        <a:fill>
          <a:solidFill>
            <a:srgbClr val="ECEFEF"/>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2D3"/>
          </a:solidFill>
        </a:fill>
      </a:tcStyle>
    </a:wholeTbl>
    <a:band2H>
      <a:tcTxStyle/>
      <a:tcStyle>
        <a:tcBdr/>
        <a:fill>
          <a:solidFill>
            <a:srgbClr val="F6F1EA"/>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8DE"/>
          </a:solidFill>
        </a:fill>
      </a:tcStyle>
    </a:wholeTbl>
    <a:band2H>
      <a:tcTxStyle/>
      <a:tcStyle>
        <a:tcBdr/>
        <a:fill>
          <a:solidFill>
            <a:srgbClr val="EDEDEF"/>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DIN Condensed"/>
          <a:ea typeface="DIN Condensed"/>
          <a:cs typeface="DIN Condensed"/>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DIN Condensed"/>
          <a:ea typeface="DIN Condensed"/>
          <a:cs typeface="DIN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N Condensed"/>
          <a:ea typeface="DIN Condensed"/>
          <a:cs typeface="DIN Condensed"/>
        </a:font>
        <a:srgbClr val="5C5C5C"/>
      </a:tcTxStyle>
      <a:tcStyle>
        <a:tcBdr>
          <a:left>
            <a:ln w="12700" cap="flat">
              <a:noFill/>
              <a:miter lim="400000"/>
            </a:ln>
          </a:left>
          <a:right>
            <a:ln w="12700" cap="flat">
              <a:noFill/>
              <a:miter lim="400000"/>
            </a:ln>
          </a:right>
          <a:top>
            <a:ln w="508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DIN Condensed"/>
          <a:ea typeface="DIN Condensed"/>
          <a:cs typeface="DIN Condensed"/>
        </a:font>
        <a:srgbClr val="FFFFFF"/>
      </a:tcTxStyle>
      <a:tcStyle>
        <a:tcBdr>
          <a:left>
            <a:ln w="12700" cap="flat">
              <a:noFill/>
              <a:miter lim="400000"/>
            </a:ln>
          </a:left>
          <a:right>
            <a:ln w="12700" cap="flat">
              <a:noFill/>
              <a:miter lim="400000"/>
            </a:ln>
          </a:right>
          <a:top>
            <a:ln w="254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IN Condensed"/>
          <a:ea typeface="DIN Condensed"/>
          <a:cs typeface="DIN Condensed"/>
        </a:font>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Col>
    <a:la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lastRow>
    <a:firstRow>
      <a:tcTxStyle b="on" i="off">
        <a:font>
          <a:latin typeface="DIN Condensed"/>
          <a:ea typeface="DIN Condensed"/>
          <a:cs typeface="DIN Condense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Row>
  </a:tblStyle>
  <a:tblStyle styleId="{2708684C-4D16-4618-839F-0558EEFCDFE6}" styleName="">
    <a:tblBg/>
    <a:wholeTbl>
      <a:tcTxStyle b="off"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wholeTbl>
    <a:band2H>
      <a:tcTxStyle/>
      <a:tcStyle>
        <a:tcBdr/>
        <a:fill>
          <a:solidFill>
            <a:srgbClr val="FFFFFF"/>
          </a:solidFill>
        </a:fill>
      </a:tcStyle>
    </a:band2H>
    <a:firstCol>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firstCol>
    <a:lastRow>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508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lastRow>
    <a:firstRow>
      <a:tcTxStyle b="on" i="off">
        <a:font>
          <a:latin typeface="DIN Condensed"/>
          <a:ea typeface="DIN Condensed"/>
          <a:cs typeface="DIN Condensed"/>
        </a:font>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254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snapToObjects="1">
      <p:cViewPr varScale="1">
        <p:scale>
          <a:sx n="73" d="100"/>
          <a:sy n="73" d="100"/>
        </p:scale>
        <p:origin x="18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 name="Body Level One…"/>
          <p:cNvSpPr>
            <a:spLocks noGrp="1"/>
          </p:cNvSpPr>
          <p:nvPr>
            <p:ph type="body" sz="quarter" idx="1"/>
          </p:nvPr>
        </p:nvSpPr>
        <p:spPr>
          <a:xfrm>
            <a:off x="571500" y="5588000"/>
            <a:ext cx="11875780" cy="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12" name="Title 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13" name="Rectangle"/>
          <p:cNvSpPr>
            <a:spLocks noGrp="1"/>
          </p:cNvSpPr>
          <p:nvPr>
            <p:ph type="body" sz="half" idx="13"/>
          </p:nvPr>
        </p:nvSpPr>
        <p:spPr>
          <a:xfrm>
            <a:off x="571500" y="5676900"/>
            <a:ext cx="11861800" cy="3263900"/>
          </a:xfrm>
          <a:prstGeom prst="rect">
            <a:avLst/>
          </a:prstGeom>
        </p:spPr>
        <p:txBody>
          <a:bodyPr/>
          <a:lstStyle/>
          <a:p>
            <a:pPr marL="0" indent="0" algn="ctr">
              <a:lnSpc>
                <a:spcPct val="70000"/>
              </a:lnSpc>
              <a:spcBef>
                <a:spcPts val="0"/>
              </a:spcBef>
              <a:buSzTx/>
              <a:buFontTx/>
              <a:buNone/>
              <a:defRPr sz="4800">
                <a:solidFill>
                  <a:srgbClr val="747676"/>
                </a:solidFill>
              </a:defRPr>
            </a:pPr>
            <a:endParaRPr/>
          </a:p>
        </p:txBody>
      </p:sp>
      <p:sp>
        <p:nvSpPr>
          <p:cNvPr id="14" name="Slide Number"/>
          <p:cNvSpPr txBox="1">
            <a:spLocks noGrp="1"/>
          </p:cNvSpPr>
          <p:nvPr>
            <p:ph type="sldNum" sz="quarter" idx="2"/>
          </p:nvPr>
        </p:nvSpPr>
        <p:spPr>
          <a:xfrm>
            <a:off x="12088552"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1" name="“"/>
          <p:cNvSpPr txBox="1"/>
          <p:nvPr/>
        </p:nvSpPr>
        <p:spPr>
          <a:xfrm>
            <a:off x="508000" y="1784350"/>
            <a:ext cx="161318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spc="0">
                <a:solidFill>
                  <a:srgbClr val="E4E4E4"/>
                </a:solidFill>
                <a:latin typeface="Baskerville SemiBold"/>
                <a:ea typeface="Baskerville SemiBold"/>
                <a:cs typeface="Baskerville SemiBold"/>
                <a:sym typeface="Baskerville SemiBold"/>
              </a:defRPr>
            </a:lvl1pPr>
          </a:lstStyle>
          <a:p>
            <a:r>
              <a:t>“</a:t>
            </a:r>
          </a:p>
        </p:txBody>
      </p:sp>
      <p:sp>
        <p:nvSpPr>
          <p:cNvPr id="102" name="Body Level One…"/>
          <p:cNvSpPr txBox="1">
            <a:spLocks noGrp="1"/>
          </p:cNvSpPr>
          <p:nvPr>
            <p:ph type="body" sz="quarter" idx="1"/>
          </p:nvPr>
        </p:nvSpPr>
        <p:spPr>
          <a:xfrm>
            <a:off x="1943100" y="3870535"/>
            <a:ext cx="10490200" cy="939802"/>
          </a:xfrm>
          <a:prstGeom prst="rect">
            <a:avLst/>
          </a:prstGeom>
        </p:spPr>
        <p:txBody>
          <a:bodyPr/>
          <a:lstStyle>
            <a:lvl1pPr marL="0" indent="0">
              <a:spcBef>
                <a:spcPts val="1600"/>
              </a:spcBef>
              <a:buSzTx/>
              <a:buFontTx/>
              <a:buNone/>
              <a:defRPr sz="4800">
                <a:solidFill>
                  <a:srgbClr val="747676"/>
                </a:solidFill>
              </a:defRPr>
            </a:lvl1pPr>
            <a:lvl2pPr marL="1174750" indent="-704850">
              <a:spcBef>
                <a:spcPts val="1600"/>
              </a:spcBef>
              <a:buFontTx/>
              <a:defRPr sz="4800">
                <a:solidFill>
                  <a:srgbClr val="747676"/>
                </a:solidFill>
              </a:defRPr>
            </a:lvl2pPr>
            <a:lvl3pPr marL="1644650" indent="-704850">
              <a:spcBef>
                <a:spcPts val="1600"/>
              </a:spcBef>
              <a:buFontTx/>
              <a:defRPr sz="4800">
                <a:solidFill>
                  <a:srgbClr val="747676"/>
                </a:solidFill>
              </a:defRPr>
            </a:lvl3pPr>
            <a:lvl4pPr marL="2114550" indent="-704850">
              <a:spcBef>
                <a:spcPts val="1600"/>
              </a:spcBef>
              <a:buFontTx/>
              <a:defRPr sz="4800">
                <a:solidFill>
                  <a:srgbClr val="747676"/>
                </a:solidFill>
              </a:defRPr>
            </a:lvl4pPr>
            <a:lvl5pPr marL="2584450" indent="-704850">
              <a:spcBef>
                <a:spcPts val="1600"/>
              </a:spcBef>
              <a:buFontTx/>
              <a:defRPr sz="48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103" name="Rectangle"/>
          <p:cNvSpPr>
            <a:spLocks noGrp="1"/>
          </p:cNvSpPr>
          <p:nvPr>
            <p:ph type="body" sz="quarter" idx="13"/>
          </p:nvPr>
        </p:nvSpPr>
        <p:spPr>
          <a:xfrm>
            <a:off x="1943100" y="7772400"/>
            <a:ext cx="10490200" cy="939800"/>
          </a:xfrm>
          <a:prstGeom prst="rect">
            <a:avLst/>
          </a:prstGeom>
        </p:spPr>
        <p:txBody>
          <a:bodyPr/>
          <a:lstStyle/>
          <a:p>
            <a:pPr marL="0" indent="0" algn="r">
              <a:lnSpc>
                <a:spcPct val="70000"/>
              </a:lnSpc>
              <a:spcBef>
                <a:spcPts val="1600"/>
              </a:spcBef>
              <a:buSzTx/>
              <a:buFontTx/>
              <a:buNone/>
              <a:defRPr sz="4800">
                <a:solidFill>
                  <a:srgbClr val="6B6D6D"/>
                </a:solidFill>
              </a:defRPr>
            </a:pPr>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Body Level One…"/>
          <p:cNvSpPr txBox="1">
            <a:spLocks noGrp="1"/>
          </p:cNvSpPr>
          <p:nvPr>
            <p:ph type="body" sz="half" idx="1"/>
          </p:nvPr>
        </p:nvSpPr>
        <p:spPr>
          <a:xfrm>
            <a:off x="0" y="5422900"/>
            <a:ext cx="13004800" cy="3606800"/>
          </a:xfrm>
          <a:prstGeom prst="rect">
            <a:avLst/>
          </a:prstGeom>
          <a:solidFill>
            <a:srgbClr val="FFFFFF"/>
          </a:solidFill>
        </p:spPr>
        <p:txBody>
          <a:bodyPr anchor="ctr"/>
          <a:lstStyle/>
          <a:p>
            <a:r>
              <a:t>Body Level One</a:t>
            </a:r>
          </a:p>
          <a:p>
            <a:pPr lvl="1"/>
            <a:r>
              <a:t>Body Level Two</a:t>
            </a:r>
          </a:p>
          <a:p>
            <a:pPr lvl="2"/>
            <a:r>
              <a:t>Body Level Three</a:t>
            </a:r>
          </a:p>
          <a:p>
            <a:pPr lvl="3"/>
            <a:r>
              <a:t>Body Level Four</a:t>
            </a:r>
          </a:p>
          <a:p>
            <a:pPr lvl="4"/>
            <a:r>
              <a:t>Body Level Five</a:t>
            </a:r>
          </a:p>
        </p:txBody>
      </p:sp>
      <p:sp>
        <p:nvSpPr>
          <p:cNvPr id="23" name="Diamond"/>
          <p:cNvSpPr>
            <a:spLocks noGrp="1"/>
          </p:cNvSpPr>
          <p:nvPr>
            <p:ph type="body" sz="quarter" idx="14"/>
          </p:nvPr>
        </p:nvSpPr>
        <p:spPr>
          <a:xfrm rot="10800000">
            <a:off x="571500" y="7619996"/>
            <a:ext cx="11874500" cy="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pPr marL="187960" indent="-187960" defTabSz="233679">
              <a:spcBef>
                <a:spcPts val="700"/>
              </a:spcBef>
              <a:defRPr sz="1280"/>
            </a:pPr>
            <a:endParaRPr/>
          </a:p>
        </p:txBody>
      </p:sp>
      <p:sp>
        <p:nvSpPr>
          <p:cNvPr id="24" name="Title Text"/>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25" name="Rectangle"/>
          <p:cNvSpPr>
            <a:spLocks noGrp="1"/>
          </p:cNvSpPr>
          <p:nvPr>
            <p:ph type="body" sz="quarter" idx="15"/>
          </p:nvPr>
        </p:nvSpPr>
        <p:spPr>
          <a:xfrm>
            <a:off x="571500" y="7670800"/>
            <a:ext cx="11861800" cy="1231900"/>
          </a:xfrm>
          <a:prstGeom prst="rect">
            <a:avLst/>
          </a:prstGeom>
        </p:spPr>
        <p:txBody>
          <a:bodyPr/>
          <a:lstStyle/>
          <a:p>
            <a:pPr marL="0" indent="0" algn="r">
              <a:lnSpc>
                <a:spcPct val="70000"/>
              </a:lnSpc>
              <a:spcBef>
                <a:spcPts val="600"/>
              </a:spcBef>
              <a:buSzTx/>
              <a:buFontTx/>
              <a:buNone/>
              <a:defRPr sz="4800">
                <a:solidFill>
                  <a:srgbClr val="747676"/>
                </a:solidFill>
              </a:defRPr>
            </a:pPr>
            <a:endParaRPr/>
          </a:p>
        </p:txBody>
      </p:sp>
      <p:sp>
        <p:nvSpPr>
          <p:cNvPr id="26" name="Slide Number"/>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34" name="Slide Number"/>
          <p:cNvSpPr txBox="1">
            <a:spLocks noGrp="1"/>
          </p:cNvSpPr>
          <p:nvPr>
            <p:ph type="sldNum" sz="quarter" idx="2"/>
          </p:nvPr>
        </p:nvSpPr>
        <p:spPr>
          <a:xfrm>
            <a:off x="12083465"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Body Level One…"/>
          <p:cNvSpPr>
            <a:spLocks noGrp="1"/>
          </p:cNvSpPr>
          <p:nvPr>
            <p:ph type="body" sz="quarter" idx="1"/>
          </p:nvPr>
        </p:nvSpPr>
        <p:spPr>
          <a:xfrm>
            <a:off x="571500" y="7619997"/>
            <a:ext cx="6451600" cy="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44" name="Rectangle"/>
          <p:cNvSpPr>
            <a:spLocks noGrp="1"/>
          </p:cNvSpPr>
          <p:nvPr>
            <p:ph type="body" sz="quarter" idx="14"/>
          </p:nvPr>
        </p:nvSpPr>
        <p:spPr>
          <a:xfrm>
            <a:off x="571500" y="7670800"/>
            <a:ext cx="6451600" cy="1358900"/>
          </a:xfrm>
          <a:prstGeom prst="rect">
            <a:avLst/>
          </a:prstGeom>
        </p:spPr>
        <p:txBody>
          <a:bodyPr/>
          <a:lstStyle/>
          <a:p>
            <a:pPr marL="0" indent="0" algn="r">
              <a:lnSpc>
                <a:spcPct val="70000"/>
              </a:lnSpc>
              <a:spcBef>
                <a:spcPts val="600"/>
              </a:spcBef>
              <a:buSzTx/>
              <a:buFontTx/>
              <a:buNone/>
              <a:defRPr sz="4800">
                <a:solidFill>
                  <a:srgbClr val="747676"/>
                </a:solidFill>
              </a:defRPr>
            </a:pPr>
            <a:endParaRPr/>
          </a:p>
        </p:txBody>
      </p:sp>
      <p:sp>
        <p:nvSpPr>
          <p:cNvPr id="45" name="Slide Number"/>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Body Level One…"/>
          <p:cNvSpPr txBox="1">
            <a:spLocks noGrp="1"/>
          </p:cNvSpPr>
          <p:nvPr>
            <p:ph type="body" sz="quarter" idx="1"/>
          </p:nvPr>
        </p:nvSpPr>
        <p:spPr>
          <a:xfrm>
            <a:off x="571500" y="1574800"/>
            <a:ext cx="11861800" cy="1271"/>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53" name="Title Text"/>
          <p:cNvSpPr txBox="1">
            <a:spLocks noGrp="1"/>
          </p:cNvSpPr>
          <p:nvPr>
            <p:ph type="title"/>
          </p:nvPr>
        </p:nvSpPr>
        <p:spPr>
          <a:xfrm>
            <a:off x="571500" y="723900"/>
            <a:ext cx="11861800" cy="7239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Body Level One…"/>
          <p:cNvSpPr txBox="1">
            <a:spLocks noGrp="1"/>
          </p:cNvSpPr>
          <p:nvPr>
            <p:ph type="body" sz="quarter" idx="1"/>
          </p:nvPr>
        </p:nvSpPr>
        <p:spPr>
          <a:xfrm>
            <a:off x="571500" y="1574800"/>
            <a:ext cx="11861800" cy="1271"/>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62" name="Title Text"/>
          <p:cNvSpPr txBox="1">
            <a:spLocks noGrp="1"/>
          </p:cNvSpPr>
          <p:nvPr>
            <p:ph type="title"/>
          </p:nvPr>
        </p:nvSpPr>
        <p:spPr>
          <a:xfrm>
            <a:off x="571500" y="723900"/>
            <a:ext cx="11861800" cy="723900"/>
          </a:xfrm>
          <a:prstGeom prst="rect">
            <a:avLst/>
          </a:prstGeom>
        </p:spPr>
        <p:txBody>
          <a:bodyPr/>
          <a:lstStyle/>
          <a:p>
            <a:r>
              <a:t>Title Text</a:t>
            </a:r>
          </a:p>
        </p:txBody>
      </p:sp>
      <p:sp>
        <p:nvSpPr>
          <p:cNvPr id="63" name="Rectangle"/>
          <p:cNvSpPr>
            <a:spLocks noGrp="1"/>
          </p:cNvSpPr>
          <p:nvPr>
            <p:ph type="body" idx="13"/>
          </p:nvPr>
        </p:nvSpPr>
        <p:spPr>
          <a:prstGeom prst="rect">
            <a:avLst/>
          </a:prstGeom>
        </p:spPr>
        <p:txBody>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Image"/>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Body Level One…"/>
          <p:cNvSpPr txBox="1">
            <a:spLocks noGrp="1"/>
          </p:cNvSpPr>
          <p:nvPr>
            <p:ph type="body" sz="quarter" idx="1"/>
          </p:nvPr>
        </p:nvSpPr>
        <p:spPr>
          <a:xfrm>
            <a:off x="7023100" y="1574800"/>
            <a:ext cx="5397500" cy="1271"/>
          </a:xfrm>
          <a:prstGeom prst="rect">
            <a:avLst/>
          </a:prstGeom>
          <a:ln w="38100" cap="rnd">
            <a:solidFill>
              <a:srgbClr val="747676"/>
            </a:solidFill>
            <a:custDash>
              <a:ds d="100000" sp="200000"/>
            </a:custDash>
            <a:round/>
          </a:ln>
        </p:spPr>
        <p:txBody>
          <a:bodyPr anchor="ctr"/>
          <a:lstStyle/>
          <a:p>
            <a:r>
              <a:t>Body Level One</a:t>
            </a:r>
          </a:p>
          <a:p>
            <a:pPr lvl="1"/>
            <a:r>
              <a:t>Body Level Two</a:t>
            </a:r>
          </a:p>
          <a:p>
            <a:pPr lvl="2"/>
            <a:r>
              <a:t>Body Level Three</a:t>
            </a:r>
          </a:p>
          <a:p>
            <a:pPr lvl="3"/>
            <a:r>
              <a:t>Body Level Four</a:t>
            </a:r>
          </a:p>
          <a:p>
            <a:pPr lvl="4"/>
            <a:r>
              <a:t>Body Level Five</a:t>
            </a:r>
          </a:p>
        </p:txBody>
      </p:sp>
      <p:sp>
        <p:nvSpPr>
          <p:cNvPr id="73" name="Title Text"/>
          <p:cNvSpPr txBox="1">
            <a:spLocks noGrp="1"/>
          </p:cNvSpPr>
          <p:nvPr>
            <p:ph type="title"/>
          </p:nvPr>
        </p:nvSpPr>
        <p:spPr>
          <a:xfrm>
            <a:off x="7023100" y="723900"/>
            <a:ext cx="5397500" cy="723900"/>
          </a:xfrm>
          <a:prstGeom prst="rect">
            <a:avLst/>
          </a:prstGeom>
        </p:spPr>
        <p:txBody>
          <a:bodyPr/>
          <a:lstStyle/>
          <a:p>
            <a:r>
              <a:t>Title Text</a:t>
            </a:r>
          </a:p>
        </p:txBody>
      </p:sp>
      <p:sp>
        <p:nvSpPr>
          <p:cNvPr id="74" name="Rectangle"/>
          <p:cNvSpPr>
            <a:spLocks noGrp="1"/>
          </p:cNvSpPr>
          <p:nvPr>
            <p:ph type="body" sz="half" idx="14"/>
          </p:nvPr>
        </p:nvSpPr>
        <p:spPr>
          <a:xfrm>
            <a:off x="7023100" y="1803400"/>
            <a:ext cx="5397500" cy="7226300"/>
          </a:xfrm>
          <a:prstGeom prst="rect">
            <a:avLst/>
          </a:prstGeom>
        </p:spPr>
        <p:txBody>
          <a:bodyPr/>
          <a:lstStyle/>
          <a:p>
            <a:pPr marL="406400" indent="-406400">
              <a:defRPr sz="28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Image"/>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Image"/>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spc="28"/>
            </a:lvl1pPr>
            <a:lvl2pPr marL="0" indent="0">
              <a:spcBef>
                <a:spcPts val="1400"/>
              </a:spcBef>
              <a:buSzTx/>
              <a:buFontTx/>
              <a:buNone/>
              <a:defRPr sz="2800" spc="28"/>
            </a:lvl2pPr>
            <a:lvl3pPr marL="0" indent="0">
              <a:spcBef>
                <a:spcPts val="1400"/>
              </a:spcBef>
              <a:buSzTx/>
              <a:buFontTx/>
              <a:buNone/>
              <a:defRPr sz="2800" spc="28"/>
            </a:lvl3pPr>
            <a:lvl4pPr marL="0" indent="0">
              <a:spcBef>
                <a:spcPts val="1400"/>
              </a:spcBef>
              <a:buSzTx/>
              <a:buFontTx/>
              <a:buNone/>
              <a:defRPr sz="2800" spc="28"/>
            </a:lvl4pPr>
            <a:lvl5pPr marL="0" indent="0">
              <a:spcBef>
                <a:spcPts val="1400"/>
              </a:spcBef>
              <a:buSzTx/>
              <a:buFontTx/>
              <a:buNone/>
              <a:defRPr sz="2800" spc="28"/>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z="1600" spc="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1pPr>
      <a:lvl2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2pPr>
      <a:lvl3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3pPr>
      <a:lvl4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4pPr>
      <a:lvl5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5pPr>
      <a:lvl6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6pPr>
      <a:lvl7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7pPr>
      <a:lvl8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8pPr>
      <a:lvl9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DIN Condensed"/>
          <a:ea typeface="DIN Condensed"/>
          <a:cs typeface="DIN Condensed"/>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1pPr>
      <a:lvl2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2pPr>
      <a:lvl3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3pPr>
      <a:lvl4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4pPr>
      <a:lvl5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5pPr>
      <a:lvl6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6pPr>
      <a:lvl7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7pPr>
      <a:lvl8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8pPr>
      <a:lvl9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www.tutorialspoint.com/java/" TargetMode="External"/><Relationship Id="rId2" Type="http://schemas.openxmlformats.org/officeDocument/2006/relationships/hyperlink" Target="http://www.javatpoint.com/java-tutoria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118295074_2675x2907.jpeg" descr="118295074_2675x2907.jpeg"/>
          <p:cNvPicPr>
            <a:picLocks noGrp="1" noChangeAspect="1"/>
          </p:cNvPicPr>
          <p:nvPr>
            <p:ph type="pic" idx="13"/>
          </p:nvPr>
        </p:nvPicPr>
        <p:blipFill>
          <a:blip r:embed="rId2">
            <a:extLst/>
          </a:blip>
          <a:srcRect l="194" t="7974" r="115" b="23208"/>
          <a:stretch>
            <a:fillRect/>
          </a:stretch>
        </p:blipFill>
        <p:spPr>
          <a:xfrm>
            <a:off x="0" y="-1"/>
            <a:ext cx="13004800" cy="9753602"/>
          </a:xfrm>
          <a:prstGeom prst="rect">
            <a:avLst/>
          </a:prstGeom>
        </p:spPr>
      </p:pic>
      <p:sp>
        <p:nvSpPr>
          <p:cNvPr id="180" name="Diamond"/>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p:spPr>
        <p:txBody>
          <a:bodyPr>
            <a:normAutofit fontScale="25000" lnSpcReduction="20000"/>
          </a:bodyPr>
          <a:lstStyle/>
          <a:p>
            <a:pPr marL="0" indent="0" defTabSz="457200">
              <a:spcBef>
                <a:spcPts val="0"/>
              </a:spcBef>
              <a:buSzTx/>
              <a:buNone/>
              <a:defRPr sz="1200">
                <a:solidFill>
                  <a:srgbClr val="000000"/>
                </a:solidFill>
                <a:latin typeface="+mn-lt"/>
                <a:ea typeface="+mn-ea"/>
                <a:cs typeface="+mn-cs"/>
                <a:sym typeface="Helvetica"/>
              </a:defRPr>
            </a:pPr>
            <a:endParaRPr/>
          </a:p>
        </p:txBody>
      </p:sp>
      <p:sp>
        <p:nvSpPr>
          <p:cNvPr id="181" name="Java introduction"/>
          <p:cNvSpPr txBox="1">
            <a:spLocks noGrp="1"/>
          </p:cNvSpPr>
          <p:nvPr>
            <p:ph type="title"/>
          </p:nvPr>
        </p:nvSpPr>
        <p:spPr>
          <a:xfrm>
            <a:off x="993532" y="5410196"/>
            <a:ext cx="11861800" cy="2209800"/>
          </a:xfrm>
          <a:prstGeom prst="rect">
            <a:avLst/>
          </a:prstGeom>
        </p:spPr>
        <p:txBody>
          <a:bodyPr/>
          <a:lstStyle/>
          <a:p>
            <a:r>
              <a:rPr dirty="0"/>
              <a:t>Java</a:t>
            </a:r>
            <a:r>
              <a:rPr lang="en-GB" dirty="0"/>
              <a:t> introduction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229" name="java program basic components"/>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java program basic components </a:t>
            </a:r>
          </a:p>
        </p:txBody>
      </p:sp>
      <p:sp>
        <p:nvSpPr>
          <p:cNvPr id="230" name="When we consider a Java program, it can be defined as a collection of objects that communicate via invoking each other's methods.…"/>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71220" indent="-371220" defTabSz="461518">
              <a:spcBef>
                <a:spcPts val="1400"/>
              </a:spcBef>
              <a:defRPr sz="2500"/>
            </a:pPr>
            <a:r>
              <a:t>When we consider a Java program, it can be defined as a collection of objects that communicate via invoking each other's methods. </a:t>
            </a:r>
          </a:p>
          <a:p>
            <a:pPr marL="371220" indent="-371220" defTabSz="461518">
              <a:spcBef>
                <a:spcPts val="1400"/>
              </a:spcBef>
              <a:defRPr sz="2500"/>
            </a:pPr>
            <a:r>
              <a:t>Let us now briefly look into what do class, object, methods, and instance variables mean.</a:t>
            </a:r>
          </a:p>
          <a:p>
            <a:pPr marL="742441" lvl="1" indent="-371220" defTabSz="461518">
              <a:spcBef>
                <a:spcPts val="1400"/>
              </a:spcBef>
              <a:buSzPct val="45000"/>
              <a:buBlip>
                <a:blip r:embed="rId2"/>
              </a:buBlip>
              <a:defRPr sz="2500" b="1" u="sng"/>
            </a:pPr>
            <a:r>
              <a:t>Object </a:t>
            </a:r>
            <a:r>
              <a:rPr b="0" u="none"/>
              <a:t>− Objects have states and behaviours. Example: A dog has states - colour, name, breed as well as behaviour such as wagging their tail, barking, eating. An object is an instance of a class.</a:t>
            </a:r>
          </a:p>
          <a:p>
            <a:pPr marL="742441" lvl="1" indent="-371220" defTabSz="461518">
              <a:spcBef>
                <a:spcPts val="1400"/>
              </a:spcBef>
              <a:buSzPct val="45000"/>
              <a:buBlip>
                <a:blip r:embed="rId2"/>
              </a:buBlip>
              <a:defRPr sz="2500" b="1" u="sng"/>
            </a:pPr>
            <a:r>
              <a:t>Class</a:t>
            </a:r>
            <a:r>
              <a:rPr b="0" u="none"/>
              <a:t> − A class can be defined as a template/blueprint that describes the behaviour/state that the object of its type supports.</a:t>
            </a:r>
          </a:p>
          <a:p>
            <a:pPr marL="742441" lvl="1" indent="-371220" defTabSz="461518">
              <a:spcBef>
                <a:spcPts val="1400"/>
              </a:spcBef>
              <a:buSzPct val="45000"/>
              <a:buBlip>
                <a:blip r:embed="rId2"/>
              </a:buBlip>
              <a:defRPr sz="2500" b="1" u="sng"/>
            </a:pPr>
            <a:r>
              <a:t>Variables</a:t>
            </a:r>
            <a:r>
              <a:rPr b="0" u="none"/>
              <a:t> − Each object has its unique set of instance variables. An object's state is created by the values assigned to these instance variables.</a:t>
            </a:r>
          </a:p>
          <a:p>
            <a:pPr marL="742441" lvl="1" indent="-371220" defTabSz="461518">
              <a:spcBef>
                <a:spcPts val="1400"/>
              </a:spcBef>
              <a:buSzPct val="45000"/>
              <a:buBlip>
                <a:blip r:embed="rId2"/>
              </a:buBlip>
              <a:defRPr sz="2500" b="1" u="sng"/>
            </a:pPr>
            <a:r>
              <a:t>Methods</a:t>
            </a:r>
            <a:r>
              <a:rPr b="0" u="none"/>
              <a:t> − A method is basically a behaviour. A class can contain many methods. It is in methods where the logics are written, data is manipulated and all the actions are executed.</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Body"/>
          <p:cNvSpPr txBox="1">
            <a:spLocks noGrp="1"/>
          </p:cNvSpPr>
          <p:nvPr>
            <p:ph type="body" sz="quarter" idx="1"/>
          </p:nvPr>
        </p:nvSpPr>
        <p:spPr>
          <a:prstGeom prst="rect">
            <a:avLst/>
          </a:prstGeom>
        </p:spPr>
        <p:txBody>
          <a:bodyPr>
            <a:normAutofit fontScale="25000" lnSpcReduction="20000"/>
          </a:bodyPr>
          <a:lstStyle/>
          <a:p>
            <a:pPr marL="187960" indent="-187960" defTabSz="233679">
              <a:spcBef>
                <a:spcPts val="700"/>
              </a:spcBef>
              <a:defRPr sz="1280"/>
            </a:pPr>
            <a:endParaRPr/>
          </a:p>
        </p:txBody>
      </p:sp>
      <p:sp>
        <p:nvSpPr>
          <p:cNvPr id="233" name="java anatomy"/>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java anatomy</a:t>
            </a:r>
          </a:p>
        </p:txBody>
      </p:sp>
      <p:sp>
        <p:nvSpPr>
          <p:cNvPr id="234" name="Comments…"/>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32613" indent="-332613" defTabSz="886968">
              <a:spcBef>
                <a:spcPts val="600"/>
              </a:spcBef>
              <a:buSzPct val="100000"/>
              <a:buFontTx/>
              <a:buChar char="•"/>
              <a:defRPr sz="2910" b="1">
                <a:solidFill>
                  <a:srgbClr val="000000"/>
                </a:solidFill>
                <a:latin typeface="Arial"/>
                <a:ea typeface="Arial"/>
                <a:cs typeface="Arial"/>
                <a:sym typeface="Arial"/>
              </a:defRPr>
            </a:pPr>
            <a:r>
              <a:t>Comments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Package</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Reserved words/Keywords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Identifiers </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Modifiers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Variables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Statements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Blocks/Areas of the class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Classes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Methods</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t>The main method</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rPr u="sng">
                <a:solidFill>
                  <a:srgbClr val="0000FF"/>
                </a:solidFill>
                <a:uFill>
                  <a:solidFill>
                    <a:srgbClr val="0000FF"/>
                  </a:solidFill>
                </a:uFill>
                <a:hlinkClick r:id="rId2"/>
              </a:rPr>
              <a:t>http://www.javatpoint.com/java-tutorial</a:t>
            </a:r>
          </a:p>
          <a:p>
            <a:pPr marL="332613" indent="-332613" defTabSz="886968">
              <a:spcBef>
                <a:spcPts val="600"/>
              </a:spcBef>
              <a:buSzPct val="100000"/>
              <a:buFontTx/>
              <a:buChar char="•"/>
              <a:defRPr sz="2910" b="1">
                <a:solidFill>
                  <a:srgbClr val="000000"/>
                </a:solidFill>
                <a:latin typeface="Arial"/>
                <a:ea typeface="Arial"/>
                <a:cs typeface="Arial"/>
                <a:sym typeface="Arial"/>
              </a:defRPr>
            </a:pPr>
            <a:r>
              <a:rPr u="sng">
                <a:solidFill>
                  <a:srgbClr val="0000FF"/>
                </a:solidFill>
                <a:uFill>
                  <a:solidFill>
                    <a:srgbClr val="0000FF"/>
                  </a:solidFill>
                </a:uFill>
                <a:hlinkClick r:id="rId3"/>
              </a:rPr>
              <a:t>http://www.tutorialspoint.com/java/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Body"/>
          <p:cNvSpPr txBox="1">
            <a:spLocks noGrp="1"/>
          </p:cNvSpPr>
          <p:nvPr>
            <p:ph type="body" sz="quarter" idx="1"/>
          </p:nvPr>
        </p:nvSpPr>
        <p:spPr>
          <a:xfrm>
            <a:off x="393700" y="8636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37" name="comments in java"/>
          <p:cNvSpPr txBox="1">
            <a:spLocks noGrp="1"/>
          </p:cNvSpPr>
          <p:nvPr>
            <p:ph type="title"/>
          </p:nvPr>
        </p:nvSpPr>
        <p:spPr>
          <a:xfrm>
            <a:off x="393700" y="139700"/>
            <a:ext cx="11861800" cy="723900"/>
          </a:xfrm>
          <a:prstGeom prst="rect">
            <a:avLst/>
          </a:prstGeom>
        </p:spPr>
        <p:txBody>
          <a:bodyPr>
            <a:normAutofit fontScale="90000"/>
          </a:bodyPr>
          <a:lstStyle>
            <a:lvl1pPr defTabSz="543305">
              <a:spcBef>
                <a:spcPts val="2100"/>
              </a:spcBef>
              <a:defRPr sz="4836"/>
            </a:lvl1pPr>
          </a:lstStyle>
          <a:p>
            <a:r>
              <a:t>comments in java</a:t>
            </a:r>
          </a:p>
        </p:txBody>
      </p:sp>
      <p:sp>
        <p:nvSpPr>
          <p:cNvPr id="238" name="Comments in a program are called inline documentation…"/>
          <p:cNvSpPr>
            <a:spLocks noGrp="1"/>
          </p:cNvSpPr>
          <p:nvPr>
            <p:ph type="body" idx="13"/>
          </p:nvPr>
        </p:nvSpPr>
        <p:spPr>
          <a:xfrm>
            <a:off x="393700" y="927100"/>
            <a:ext cx="11861800" cy="7226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42900" indent="-342900" defTabSz="914400">
              <a:lnSpc>
                <a:spcPct val="90000"/>
              </a:lnSpc>
              <a:spcBef>
                <a:spcPts val="1700"/>
              </a:spcBef>
              <a:buSzPct val="100000"/>
              <a:buFontTx/>
              <a:buChar char="•"/>
              <a:defRPr sz="2400" b="1">
                <a:solidFill>
                  <a:srgbClr val="000000"/>
                </a:solidFill>
                <a:latin typeface="Arial"/>
                <a:ea typeface="Arial"/>
                <a:cs typeface="Arial"/>
                <a:sym typeface="Arial"/>
              </a:defRPr>
            </a:pPr>
            <a:r>
              <a:t>Comments in a program are called inline documentation</a:t>
            </a:r>
            <a:endParaRPr i="1"/>
          </a:p>
          <a:p>
            <a:pPr marL="342900" indent="-342900" defTabSz="914400">
              <a:lnSpc>
                <a:spcPct val="90000"/>
              </a:lnSpc>
              <a:spcBef>
                <a:spcPts val="1700"/>
              </a:spcBef>
              <a:buSzPct val="100000"/>
              <a:buFontTx/>
              <a:buChar char="•"/>
              <a:defRPr sz="2400" b="1">
                <a:solidFill>
                  <a:srgbClr val="000000"/>
                </a:solidFill>
                <a:latin typeface="Arial"/>
                <a:ea typeface="Arial"/>
                <a:cs typeface="Arial"/>
                <a:sym typeface="Arial"/>
              </a:defRPr>
            </a:pPr>
            <a:r>
              <a:t>Normally used</a:t>
            </a:r>
            <a:r>
              <a:rPr i="1"/>
              <a:t> </a:t>
            </a:r>
            <a:r>
              <a:t>to</a:t>
            </a:r>
            <a:r>
              <a:rPr i="1"/>
              <a:t> </a:t>
            </a:r>
            <a:r>
              <a:t>explain the purpose of the program, describe processing steps - imp for human understanding. Not affect how a program works -java complier ignores comments</a:t>
            </a:r>
          </a:p>
          <a:p>
            <a:pPr marL="342900" indent="-342900" defTabSz="914400">
              <a:lnSpc>
                <a:spcPct val="90000"/>
              </a:lnSpc>
              <a:spcBef>
                <a:spcPts val="1700"/>
              </a:spcBef>
              <a:buSzPct val="100000"/>
              <a:buFontTx/>
              <a:buChar char="•"/>
              <a:defRPr sz="2400" b="1">
                <a:solidFill>
                  <a:srgbClr val="000000"/>
                </a:solidFill>
                <a:latin typeface="Arial"/>
                <a:ea typeface="Arial"/>
                <a:cs typeface="Arial"/>
                <a:sym typeface="Arial"/>
              </a:defRPr>
            </a:pPr>
            <a:r>
              <a:t>Java comments can take three forms:</a:t>
            </a:r>
          </a:p>
          <a:p>
            <a:pPr marL="0" lvl="2" indent="457200" defTabSz="914400">
              <a:lnSpc>
                <a:spcPct val="90000"/>
              </a:lnSpc>
              <a:spcBef>
                <a:spcPts val="1700"/>
              </a:spcBef>
              <a:buSzTx/>
              <a:buFontTx/>
              <a:buNone/>
              <a:defRPr sz="2000" b="1">
                <a:solidFill>
                  <a:srgbClr val="008000"/>
                </a:solidFill>
                <a:latin typeface="Courier New"/>
                <a:ea typeface="Courier New"/>
                <a:cs typeface="Courier New"/>
                <a:sym typeface="Courier New"/>
              </a:defRPr>
            </a:pPr>
            <a:r>
              <a:t> // this comment runs to the end of the line</a:t>
            </a:r>
          </a:p>
          <a:p>
            <a:pPr marL="0" lvl="2" indent="457200" defTabSz="914400">
              <a:lnSpc>
                <a:spcPct val="90000"/>
              </a:lnSpc>
              <a:spcBef>
                <a:spcPts val="1700"/>
              </a:spcBef>
              <a:buSzTx/>
              <a:buFontTx/>
              <a:buNone/>
              <a:defRPr sz="2400" b="1">
                <a:solidFill>
                  <a:srgbClr val="000000"/>
                </a:solidFill>
                <a:latin typeface="Arial"/>
                <a:ea typeface="Arial"/>
                <a:cs typeface="Arial"/>
                <a:sym typeface="Arial"/>
              </a:defRPr>
            </a:pPr>
            <a:r>
              <a:rPr sz="2000">
                <a:solidFill>
                  <a:srgbClr val="008000"/>
                </a:solidFill>
                <a:latin typeface="Courier New"/>
                <a:ea typeface="Courier New"/>
                <a:cs typeface="Courier New"/>
                <a:sym typeface="Courier New"/>
              </a:rPr>
              <a:t>/* this comment runs to the terminating symbol, even across line breaks */</a:t>
            </a:r>
            <a:r>
              <a:t>  </a:t>
            </a:r>
            <a:endParaRPr sz="2000">
              <a:solidFill>
                <a:srgbClr val="008000"/>
              </a:solidFill>
              <a:latin typeface="Courier New"/>
              <a:ea typeface="Courier New"/>
              <a:cs typeface="Courier New"/>
              <a:sym typeface="Courier New"/>
            </a:endParaRPr>
          </a:p>
          <a:p>
            <a:pPr marL="0" indent="0" defTabSz="914400">
              <a:spcBef>
                <a:spcPts val="0"/>
              </a:spcBef>
              <a:buSzTx/>
              <a:buFontTx/>
              <a:buNone/>
              <a:defRPr sz="2000" b="1">
                <a:solidFill>
                  <a:srgbClr val="008000"/>
                </a:solidFill>
                <a:latin typeface="Courier New"/>
                <a:ea typeface="Courier New"/>
                <a:cs typeface="Courier New"/>
                <a:sym typeface="Courier New"/>
              </a:defRPr>
            </a:pPr>
            <a:r>
              <a:t>         </a:t>
            </a:r>
          </a:p>
          <a:p>
            <a:pPr marL="0" indent="0" defTabSz="914400">
              <a:spcBef>
                <a:spcPts val="0"/>
              </a:spcBef>
              <a:buSzTx/>
              <a:buFontTx/>
              <a:buNone/>
              <a:defRPr sz="2000" b="1">
                <a:solidFill>
                  <a:srgbClr val="008000"/>
                </a:solidFill>
                <a:latin typeface="Courier New"/>
                <a:ea typeface="Courier New"/>
                <a:cs typeface="Courier New"/>
                <a:sym typeface="Courier New"/>
              </a:defRPr>
            </a:pPr>
            <a:r>
              <a:t>  *//** this is a </a:t>
            </a:r>
            <a:r>
              <a:rPr i="1"/>
              <a:t>javadoc</a:t>
            </a:r>
            <a:r>
              <a:t> comment   */</a:t>
            </a:r>
          </a:p>
        </p:txBody>
      </p:sp>
      <p:pic>
        <p:nvPicPr>
          <p:cNvPr id="239" name="Screen Shot 2017-02-07 at 22.48.56.png" descr="Screen Shot 2017-02-07 at 22.48.56.png"/>
          <p:cNvPicPr>
            <a:picLocks noChangeAspect="1"/>
          </p:cNvPicPr>
          <p:nvPr/>
        </p:nvPicPr>
        <p:blipFill>
          <a:blip r:embed="rId2">
            <a:extLst/>
          </a:blip>
          <a:stretch>
            <a:fillRect/>
          </a:stretch>
        </p:blipFill>
        <p:spPr>
          <a:xfrm>
            <a:off x="2674604" y="4716199"/>
            <a:ext cx="8084812" cy="4831339"/>
          </a:xfrm>
          <a:prstGeom prst="rect">
            <a:avLst/>
          </a:prstGeom>
          <a:ln w="12700">
            <a:solidFill>
              <a:srgbClr val="DDDDDD"/>
            </a:solidFill>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Body"/>
          <p:cNvSpPr txBox="1">
            <a:spLocks noGrp="1"/>
          </p:cNvSpPr>
          <p:nvPr>
            <p:ph type="body" sz="quarter" idx="1"/>
          </p:nvPr>
        </p:nvSpPr>
        <p:spPr>
          <a:xfrm>
            <a:off x="292100" y="9779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42" name="java Package"/>
          <p:cNvSpPr txBox="1">
            <a:spLocks noGrp="1"/>
          </p:cNvSpPr>
          <p:nvPr>
            <p:ph type="title"/>
          </p:nvPr>
        </p:nvSpPr>
        <p:spPr>
          <a:xfrm>
            <a:off x="482600" y="228600"/>
            <a:ext cx="11861800" cy="723900"/>
          </a:xfrm>
          <a:prstGeom prst="rect">
            <a:avLst/>
          </a:prstGeom>
        </p:spPr>
        <p:txBody>
          <a:bodyPr>
            <a:normAutofit fontScale="90000"/>
          </a:bodyPr>
          <a:lstStyle>
            <a:lvl1pPr defTabSz="543305">
              <a:spcBef>
                <a:spcPts val="2100"/>
              </a:spcBef>
              <a:defRPr sz="4836"/>
            </a:lvl1pPr>
          </a:lstStyle>
          <a:p>
            <a:r>
              <a:t>java Package</a:t>
            </a:r>
          </a:p>
        </p:txBody>
      </p:sp>
      <p:sp>
        <p:nvSpPr>
          <p:cNvPr id="243" name="A java package is a group of similar types of classes, interfaces and sub-packages.…"/>
          <p:cNvSpPr>
            <a:spLocks noGrp="1"/>
          </p:cNvSpPr>
          <p:nvPr>
            <p:ph type="body" idx="13"/>
          </p:nvPr>
        </p:nvSpPr>
        <p:spPr>
          <a:xfrm>
            <a:off x="177800" y="1024334"/>
            <a:ext cx="11861800" cy="770493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75920" indent="-375920" defTabSz="467359">
              <a:spcBef>
                <a:spcPts val="1400"/>
              </a:spcBef>
              <a:defRPr sz="2560"/>
            </a:pPr>
            <a:r>
              <a:t>A java package is a group of similar types of classes, interfaces and sub-packages.</a:t>
            </a:r>
          </a:p>
          <a:p>
            <a:pPr marL="375920" indent="-375920" defTabSz="467359">
              <a:spcBef>
                <a:spcPts val="1400"/>
              </a:spcBef>
              <a:defRPr sz="2560"/>
            </a:pPr>
            <a:r>
              <a:t>Package in java can be categorised in two form, built-in package and user-defined package.</a:t>
            </a:r>
          </a:p>
          <a:p>
            <a:pPr marL="375920" indent="-375920" defTabSz="467359">
              <a:spcBef>
                <a:spcPts val="1400"/>
              </a:spcBef>
              <a:defRPr sz="2560"/>
            </a:pPr>
            <a:r>
              <a:t>There are many built-in packages such as java, lang, awt, javax, swing, net, io, util, sql etc.</a:t>
            </a:r>
          </a:p>
          <a:p>
            <a:pPr marL="375920" indent="-375920" defTabSz="467359">
              <a:spcBef>
                <a:spcPts val="1400"/>
              </a:spcBef>
              <a:defRPr sz="2560"/>
            </a:pPr>
            <a:r>
              <a:t>Advantage of Java Package</a:t>
            </a:r>
          </a:p>
          <a:p>
            <a:pPr marL="0" lvl="2" indent="365760" defTabSz="467359">
              <a:spcBef>
                <a:spcPts val="1400"/>
              </a:spcBef>
              <a:buSzTx/>
              <a:buFontTx/>
              <a:buNone/>
              <a:defRPr sz="2560"/>
            </a:pPr>
            <a:r>
              <a:t>1) Java package is used to categorise the classes and interfaces so that   </a:t>
            </a:r>
          </a:p>
          <a:p>
            <a:pPr marL="0" lvl="2" indent="365760" defTabSz="467359">
              <a:spcBef>
                <a:spcPts val="1400"/>
              </a:spcBef>
              <a:buSzTx/>
              <a:buFontTx/>
              <a:buNone/>
              <a:defRPr sz="2560"/>
            </a:pPr>
            <a:r>
              <a:t>    they can be easily maintained.</a:t>
            </a:r>
          </a:p>
          <a:p>
            <a:pPr marL="0" lvl="2" indent="365760" defTabSz="467359">
              <a:spcBef>
                <a:spcPts val="1400"/>
              </a:spcBef>
              <a:buSzTx/>
              <a:buFontTx/>
              <a:buNone/>
              <a:defRPr sz="2560"/>
            </a:pPr>
            <a:r>
              <a:t>2) Java package provides access</a:t>
            </a:r>
          </a:p>
          <a:p>
            <a:pPr marL="0" lvl="2" indent="365760" defTabSz="467359">
              <a:spcBef>
                <a:spcPts val="1400"/>
              </a:spcBef>
              <a:buSzTx/>
              <a:buFontTx/>
              <a:buNone/>
              <a:defRPr sz="2560"/>
            </a:pPr>
            <a:r>
              <a:t>    protection.</a:t>
            </a:r>
          </a:p>
          <a:p>
            <a:pPr marL="375920" indent="-375920" defTabSz="467359">
              <a:spcBef>
                <a:spcPts val="1400"/>
              </a:spcBef>
              <a:defRPr sz="2560"/>
            </a:pPr>
            <a:endParaRPr/>
          </a:p>
        </p:txBody>
      </p:sp>
      <p:pic>
        <p:nvPicPr>
          <p:cNvPr id="244" name="Screen Shot 2017-02-11 at 07.53.24.png" descr="Screen Shot 2017-02-11 at 07.53.24.png"/>
          <p:cNvPicPr>
            <a:picLocks noChangeAspect="1"/>
          </p:cNvPicPr>
          <p:nvPr/>
        </p:nvPicPr>
        <p:blipFill>
          <a:blip r:embed="rId2">
            <a:extLst/>
          </a:blip>
          <a:stretch>
            <a:fillRect/>
          </a:stretch>
        </p:blipFill>
        <p:spPr>
          <a:xfrm>
            <a:off x="5691513" y="5631634"/>
            <a:ext cx="5736574" cy="346843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ody"/>
          <p:cNvSpPr txBox="1">
            <a:spLocks noGrp="1"/>
          </p:cNvSpPr>
          <p:nvPr>
            <p:ph type="body" sz="quarter" idx="1"/>
          </p:nvPr>
        </p:nvSpPr>
        <p:spPr>
          <a:xfrm>
            <a:off x="228600" y="7874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47" name="What is class in java ?"/>
          <p:cNvSpPr txBox="1">
            <a:spLocks noGrp="1"/>
          </p:cNvSpPr>
          <p:nvPr>
            <p:ph type="title"/>
          </p:nvPr>
        </p:nvSpPr>
        <p:spPr>
          <a:xfrm>
            <a:off x="368300" y="101600"/>
            <a:ext cx="11861800" cy="723900"/>
          </a:xfrm>
          <a:prstGeom prst="rect">
            <a:avLst/>
          </a:prstGeom>
        </p:spPr>
        <p:txBody>
          <a:bodyPr>
            <a:normAutofit fontScale="90000"/>
          </a:bodyPr>
          <a:lstStyle>
            <a:lvl1pPr defTabSz="543305">
              <a:spcBef>
                <a:spcPts val="2100"/>
              </a:spcBef>
              <a:defRPr sz="4836"/>
            </a:lvl1pPr>
          </a:lstStyle>
          <a:p>
            <a:r>
              <a:t>What is class in java ?</a:t>
            </a:r>
          </a:p>
        </p:txBody>
      </p:sp>
      <p:sp>
        <p:nvSpPr>
          <p:cNvPr id="248" name="A blueprint or a template for creating different objects which defines its properties and behaviours.…"/>
          <p:cNvSpPr>
            <a:spLocks noGrp="1"/>
          </p:cNvSpPr>
          <p:nvPr>
            <p:ph type="body" idx="13"/>
          </p:nvPr>
        </p:nvSpPr>
        <p:spPr>
          <a:xfrm>
            <a:off x="228600" y="870545"/>
            <a:ext cx="11861800" cy="85091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41705" indent="-441705" defTabSz="549148">
              <a:spcBef>
                <a:spcPts val="1600"/>
              </a:spcBef>
              <a:defRPr sz="3008"/>
            </a:pPr>
            <a:r>
              <a:t>A blueprint or a template for creating different objects which defines its properties and behaviours. </a:t>
            </a:r>
          </a:p>
          <a:p>
            <a:pPr marL="441705" indent="-441705" defTabSz="549148">
              <a:spcBef>
                <a:spcPts val="1600"/>
              </a:spcBef>
              <a:defRPr sz="3008"/>
            </a:pPr>
            <a:r>
              <a:t>A class is a group of objects which have </a:t>
            </a:r>
          </a:p>
          <a:p>
            <a:pPr marL="0" indent="0" defTabSz="549148">
              <a:spcBef>
                <a:spcPts val="1600"/>
              </a:spcBef>
              <a:buSzTx/>
              <a:buFontTx/>
              <a:buNone/>
              <a:defRPr sz="3008"/>
            </a:pPr>
            <a:r>
              <a:t>    common properties. It is a logical entity.</a:t>
            </a:r>
          </a:p>
          <a:p>
            <a:pPr marL="441705" indent="-441705" defTabSz="549148">
              <a:spcBef>
                <a:spcPts val="1600"/>
              </a:spcBef>
              <a:defRPr sz="3008"/>
            </a:pPr>
            <a:r>
              <a:t>Every java Program has at least one class</a:t>
            </a:r>
          </a:p>
          <a:p>
            <a:pPr marL="441705" indent="-441705" defTabSz="549148">
              <a:spcBef>
                <a:spcPts val="1600"/>
              </a:spcBef>
              <a:defRPr sz="3008"/>
            </a:pPr>
            <a:r>
              <a:t>A class in Java can contain:</a:t>
            </a:r>
          </a:p>
          <a:p>
            <a:pPr marL="659731" lvl="1" indent="-301591" defTabSz="549148">
              <a:spcBef>
                <a:spcPts val="1600"/>
              </a:spcBef>
              <a:buSzPct val="100000"/>
              <a:buFontTx/>
              <a:buChar char="•"/>
              <a:defRPr sz="3008"/>
            </a:pPr>
            <a:r>
              <a:t>fields/variables</a:t>
            </a:r>
          </a:p>
          <a:p>
            <a:pPr marL="659731" lvl="1" indent="-301591" defTabSz="549148">
              <a:spcBef>
                <a:spcPts val="1600"/>
              </a:spcBef>
              <a:buSzPct val="100000"/>
              <a:buFontTx/>
              <a:buChar char="•"/>
              <a:defRPr sz="3008"/>
            </a:pPr>
            <a:r>
              <a:t>methods</a:t>
            </a:r>
          </a:p>
          <a:p>
            <a:pPr marL="659731" lvl="1" indent="-301591" defTabSz="549148">
              <a:spcBef>
                <a:spcPts val="1600"/>
              </a:spcBef>
              <a:buSzPct val="100000"/>
              <a:buFontTx/>
              <a:buChar char="•"/>
              <a:defRPr sz="3008"/>
            </a:pPr>
            <a:r>
              <a:t>constructors</a:t>
            </a:r>
          </a:p>
          <a:p>
            <a:pPr marL="659731" lvl="1" indent="-301591" defTabSz="549148">
              <a:spcBef>
                <a:spcPts val="1600"/>
              </a:spcBef>
              <a:buSzPct val="100000"/>
              <a:buFontTx/>
              <a:buChar char="•"/>
              <a:defRPr sz="3008"/>
            </a:pPr>
            <a:r>
              <a:t>blocks/areas</a:t>
            </a:r>
          </a:p>
          <a:p>
            <a:pPr marL="659731" lvl="1" indent="-301591" defTabSz="549148">
              <a:spcBef>
                <a:spcPts val="1600"/>
              </a:spcBef>
              <a:buSzPct val="100000"/>
              <a:buFontTx/>
              <a:buChar char="•"/>
              <a:defRPr sz="3008"/>
            </a:pPr>
            <a:r>
              <a:t>nested class and interface</a:t>
            </a:r>
          </a:p>
        </p:txBody>
      </p:sp>
      <p:pic>
        <p:nvPicPr>
          <p:cNvPr id="249" name="Screen Shot 2017-02-07 at 20.09.06.png" descr="Screen Shot 2017-02-07 at 20.09.06.png"/>
          <p:cNvPicPr>
            <a:picLocks noChangeAspect="1"/>
          </p:cNvPicPr>
          <p:nvPr/>
        </p:nvPicPr>
        <p:blipFill>
          <a:blip r:embed="rId2">
            <a:extLst/>
          </a:blip>
          <a:stretch>
            <a:fillRect/>
          </a:stretch>
        </p:blipFill>
        <p:spPr>
          <a:xfrm>
            <a:off x="6034644" y="5547400"/>
            <a:ext cx="6834276" cy="3947385"/>
          </a:xfrm>
          <a:prstGeom prst="rect">
            <a:avLst/>
          </a:prstGeom>
          <a:ln w="25400">
            <a:solidFill>
              <a:srgbClr val="000000"/>
            </a:solidFill>
            <a:miter lim="400000"/>
          </a:ln>
        </p:spPr>
      </p:pic>
      <p:pic>
        <p:nvPicPr>
          <p:cNvPr id="250" name="Screen Shot 2017-02-07 at 22.04.49.png" descr="Screen Shot 2017-02-07 at 22.04.49.png"/>
          <p:cNvPicPr>
            <a:picLocks noChangeAspect="1"/>
          </p:cNvPicPr>
          <p:nvPr/>
        </p:nvPicPr>
        <p:blipFill>
          <a:blip r:embed="rId3">
            <a:extLst/>
          </a:blip>
          <a:srcRect t="3317"/>
          <a:stretch>
            <a:fillRect/>
          </a:stretch>
        </p:blipFill>
        <p:spPr>
          <a:xfrm>
            <a:off x="7808191" y="1779785"/>
            <a:ext cx="4434685" cy="3247508"/>
          </a:xfrm>
          <a:prstGeom prst="rect">
            <a:avLst/>
          </a:prstGeom>
          <a:ln w="25400">
            <a:solidFill>
              <a:srgbClr val="000000"/>
            </a:solidFill>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Body"/>
          <p:cNvSpPr txBox="1">
            <a:spLocks noGrp="1"/>
          </p:cNvSpPr>
          <p:nvPr>
            <p:ph type="body" sz="quarter" idx="1"/>
          </p:nvPr>
        </p:nvSpPr>
        <p:spPr>
          <a:xfrm>
            <a:off x="478563" y="1387020"/>
            <a:ext cx="11861801"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53" name="what is object?"/>
          <p:cNvSpPr txBox="1">
            <a:spLocks noGrp="1"/>
          </p:cNvSpPr>
          <p:nvPr>
            <p:ph type="title"/>
          </p:nvPr>
        </p:nvSpPr>
        <p:spPr>
          <a:xfrm>
            <a:off x="478563" y="527385"/>
            <a:ext cx="11861801" cy="723901"/>
          </a:xfrm>
          <a:prstGeom prst="rect">
            <a:avLst/>
          </a:prstGeom>
        </p:spPr>
        <p:txBody>
          <a:bodyPr>
            <a:normAutofit fontScale="90000"/>
          </a:bodyPr>
          <a:lstStyle>
            <a:lvl1pPr defTabSz="543305">
              <a:spcBef>
                <a:spcPts val="2100"/>
              </a:spcBef>
              <a:defRPr sz="4836"/>
            </a:lvl1pPr>
          </a:lstStyle>
          <a:p>
            <a:r>
              <a:t>what is object?</a:t>
            </a:r>
          </a:p>
        </p:txBody>
      </p:sp>
      <p:sp>
        <p:nvSpPr>
          <p:cNvPr id="254" name="Object is an instance of a class. It is a real world entity. Object is a run time entity. Class is a template or blueprint from which objects are created. So object is the instance(result) of a class.…"/>
          <p:cNvSpPr>
            <a:spLocks noGrp="1"/>
          </p:cNvSpPr>
          <p:nvPr>
            <p:ph type="body" idx="13"/>
          </p:nvPr>
        </p:nvSpPr>
        <p:spPr>
          <a:xfrm>
            <a:off x="241300" y="1638326"/>
            <a:ext cx="12612880" cy="294166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sz="2000"/>
            </a:pPr>
            <a:r>
              <a:t>Object is an instance of a class. It is a real world entity. Object is a run time entity. Class is a template or blueprint from which objects are created. So object is the instance(result) of a class.</a:t>
            </a:r>
          </a:p>
          <a:p>
            <a:pPr>
              <a:defRPr sz="2000"/>
            </a:pPr>
            <a:r>
              <a:t>An object (A dog) has:</a:t>
            </a:r>
          </a:p>
          <a:p>
            <a:pPr marL="742950" lvl="1" indent="-285750" defTabSz="914400">
              <a:spcBef>
                <a:spcPts val="1600"/>
              </a:spcBef>
              <a:buSzPct val="100000"/>
              <a:buFontTx/>
              <a:buChar char="▪"/>
              <a:defRPr sz="2000" b="1" i="1">
                <a:solidFill>
                  <a:srgbClr val="000000"/>
                </a:solidFill>
                <a:latin typeface="Arial"/>
                <a:ea typeface="Arial"/>
                <a:cs typeface="Arial"/>
                <a:sym typeface="Arial"/>
              </a:defRPr>
            </a:pPr>
            <a:r>
              <a:t>state</a:t>
            </a:r>
            <a:r>
              <a:rPr i="0"/>
              <a:t>  -  descriptive characteristics - like colour, name, breed </a:t>
            </a:r>
          </a:p>
          <a:p>
            <a:pPr marL="742950" lvl="1" indent="-285750" defTabSz="914400">
              <a:spcBef>
                <a:spcPts val="1600"/>
              </a:spcBef>
              <a:buSzPct val="100000"/>
              <a:buFontTx/>
              <a:buChar char="▪"/>
              <a:defRPr sz="2000" b="1" i="1">
                <a:solidFill>
                  <a:srgbClr val="000000"/>
                </a:solidFill>
                <a:latin typeface="Arial"/>
                <a:ea typeface="Arial"/>
                <a:cs typeface="Arial"/>
                <a:sym typeface="Arial"/>
              </a:defRPr>
            </a:pPr>
            <a:r>
              <a:t>behaviours</a:t>
            </a:r>
            <a:r>
              <a:rPr i="0"/>
              <a:t>  -  what it can do (or what can be done to it) - like wrapping the tail, barking, eating</a:t>
            </a:r>
          </a:p>
        </p:txBody>
      </p:sp>
      <p:pic>
        <p:nvPicPr>
          <p:cNvPr id="255" name="Screen Shot 2017-02-07 at 21.56.15.png" descr="Screen Shot 2017-02-07 at 21.56.15.png"/>
          <p:cNvPicPr>
            <a:picLocks noChangeAspect="1"/>
          </p:cNvPicPr>
          <p:nvPr/>
        </p:nvPicPr>
        <p:blipFill>
          <a:blip r:embed="rId2">
            <a:extLst/>
          </a:blip>
          <a:stretch>
            <a:fillRect/>
          </a:stretch>
        </p:blipFill>
        <p:spPr>
          <a:xfrm>
            <a:off x="2007489" y="4503878"/>
            <a:ext cx="9080673" cy="4974426"/>
          </a:xfrm>
          <a:prstGeom prst="rect">
            <a:avLst/>
          </a:prstGeom>
          <a:ln w="25400">
            <a:solidFill>
              <a:srgbClr val="000000"/>
            </a:solidFill>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Screen Shot 2017-02-07 at 22.11.06.png" descr="Screen Shot 2017-02-07 at 22.11.06.png"/>
          <p:cNvPicPr>
            <a:picLocks noChangeAspect="1"/>
          </p:cNvPicPr>
          <p:nvPr/>
        </p:nvPicPr>
        <p:blipFill>
          <a:blip r:embed="rId2">
            <a:extLst/>
          </a:blip>
          <a:stretch>
            <a:fillRect/>
          </a:stretch>
        </p:blipFill>
        <p:spPr>
          <a:xfrm>
            <a:off x="5691528" y="4815377"/>
            <a:ext cx="6930344" cy="4843429"/>
          </a:xfrm>
          <a:prstGeom prst="rect">
            <a:avLst/>
          </a:prstGeom>
          <a:ln w="12700">
            <a:miter lim="400000"/>
          </a:ln>
        </p:spPr>
      </p:pic>
      <p:sp>
        <p:nvSpPr>
          <p:cNvPr id="258" name="Body"/>
          <p:cNvSpPr txBox="1">
            <a:spLocks noGrp="1"/>
          </p:cNvSpPr>
          <p:nvPr>
            <p:ph type="body" sz="quarter" idx="1"/>
          </p:nvPr>
        </p:nvSpPr>
        <p:spPr>
          <a:xfrm>
            <a:off x="482600" y="10287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59" name="how to declare object?"/>
          <p:cNvSpPr txBox="1">
            <a:spLocks noGrp="1"/>
          </p:cNvSpPr>
          <p:nvPr>
            <p:ph type="title"/>
          </p:nvPr>
        </p:nvSpPr>
        <p:spPr>
          <a:xfrm>
            <a:off x="482600" y="292100"/>
            <a:ext cx="11861800" cy="723900"/>
          </a:xfrm>
          <a:prstGeom prst="rect">
            <a:avLst/>
          </a:prstGeom>
        </p:spPr>
        <p:txBody>
          <a:bodyPr>
            <a:normAutofit fontScale="90000"/>
          </a:bodyPr>
          <a:lstStyle>
            <a:lvl1pPr defTabSz="543305">
              <a:spcBef>
                <a:spcPts val="2100"/>
              </a:spcBef>
              <a:defRPr sz="4836"/>
            </a:lvl1pPr>
          </a:lstStyle>
          <a:p>
            <a:r>
              <a:t>how to declare object?</a:t>
            </a:r>
          </a:p>
        </p:txBody>
      </p:sp>
      <p:pic>
        <p:nvPicPr>
          <p:cNvPr id="260" name="Screen Shot 2017-02-07 at 22.03.59.png" descr="Screen Shot 2017-02-07 at 22.03.59.png"/>
          <p:cNvPicPr>
            <a:picLocks noChangeAspect="1"/>
          </p:cNvPicPr>
          <p:nvPr/>
        </p:nvPicPr>
        <p:blipFill>
          <a:blip r:embed="rId3">
            <a:extLst/>
          </a:blip>
          <a:stretch>
            <a:fillRect/>
          </a:stretch>
        </p:blipFill>
        <p:spPr>
          <a:xfrm>
            <a:off x="332542" y="1144405"/>
            <a:ext cx="8199516" cy="354256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Body"/>
          <p:cNvSpPr txBox="1">
            <a:spLocks noGrp="1"/>
          </p:cNvSpPr>
          <p:nvPr>
            <p:ph type="body" sz="quarter" idx="1"/>
          </p:nvPr>
        </p:nvSpPr>
        <p:spPr>
          <a:xfrm>
            <a:off x="457200" y="12192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63" name="modifiers in java"/>
          <p:cNvSpPr txBox="1">
            <a:spLocks noGrp="1"/>
          </p:cNvSpPr>
          <p:nvPr>
            <p:ph type="title"/>
          </p:nvPr>
        </p:nvSpPr>
        <p:spPr>
          <a:xfrm>
            <a:off x="571500" y="190500"/>
            <a:ext cx="11861800" cy="723900"/>
          </a:xfrm>
          <a:prstGeom prst="rect">
            <a:avLst/>
          </a:prstGeom>
        </p:spPr>
        <p:txBody>
          <a:bodyPr>
            <a:normAutofit fontScale="90000"/>
          </a:bodyPr>
          <a:lstStyle>
            <a:lvl1pPr defTabSz="543305">
              <a:spcBef>
                <a:spcPts val="2100"/>
              </a:spcBef>
              <a:defRPr sz="4836"/>
            </a:lvl1pPr>
          </a:lstStyle>
          <a:p>
            <a:r>
              <a:t>modifiers in java </a:t>
            </a:r>
          </a:p>
        </p:txBody>
      </p:sp>
      <p:sp>
        <p:nvSpPr>
          <p:cNvPr id="264" name="Modifiers are keywords that you add to those definitions to change their meanings.…"/>
          <p:cNvSpPr>
            <a:spLocks noGrp="1"/>
          </p:cNvSpPr>
          <p:nvPr>
            <p:ph type="body" idx="13"/>
          </p:nvPr>
        </p:nvSpPr>
        <p:spPr>
          <a:xfrm>
            <a:off x="571500" y="1525269"/>
            <a:ext cx="11861800" cy="750443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04113" indent="-404113" defTabSz="502412">
              <a:spcBef>
                <a:spcPts val="1500"/>
              </a:spcBef>
              <a:defRPr sz="2752"/>
            </a:pPr>
            <a:r>
              <a:t>Modifiers are keywords that you add to those definitions to change their meanings.</a:t>
            </a:r>
          </a:p>
          <a:p>
            <a:pPr marL="404113" indent="-404113" defTabSz="502412">
              <a:spcBef>
                <a:spcPts val="1500"/>
              </a:spcBef>
              <a:defRPr sz="2752"/>
            </a:pPr>
            <a:r>
              <a:t> Java language has a wide variety of modifiers, including the following −</a:t>
            </a:r>
          </a:p>
          <a:p>
            <a:pPr marL="804778" lvl="1" indent="-367898" defTabSz="502412">
              <a:spcBef>
                <a:spcPts val="1500"/>
              </a:spcBef>
              <a:buSzPct val="100000"/>
              <a:buFontTx/>
              <a:buAutoNum type="arabicPeriod"/>
              <a:defRPr sz="2752"/>
            </a:pPr>
            <a:r>
              <a:t>Java Access Modifiers</a:t>
            </a:r>
          </a:p>
          <a:p>
            <a:pPr marL="804778" lvl="1" indent="-367898" defTabSz="502412">
              <a:spcBef>
                <a:spcPts val="1500"/>
              </a:spcBef>
              <a:buSzPct val="100000"/>
              <a:buFontTx/>
              <a:buAutoNum type="arabicPeriod"/>
              <a:defRPr sz="2752"/>
            </a:pPr>
            <a:r>
              <a:t>Non Access Modifiers</a:t>
            </a:r>
          </a:p>
          <a:p>
            <a:pPr marL="404113" indent="-404113" defTabSz="502412">
              <a:spcBef>
                <a:spcPts val="1500"/>
              </a:spcBef>
              <a:defRPr sz="2752"/>
            </a:pPr>
            <a:r>
              <a:t> Java provides a number of access modifiers to set access levels for classes, variables, methods, and constructors. The four access levels are −</a:t>
            </a:r>
          </a:p>
          <a:p>
            <a:pPr marL="0" lvl="2" indent="393192" defTabSz="502412">
              <a:spcBef>
                <a:spcPts val="1500"/>
              </a:spcBef>
              <a:buSzTx/>
              <a:buFontTx/>
              <a:buNone/>
              <a:defRPr sz="2752"/>
            </a:pPr>
            <a:r>
              <a:t>1. Visible to the package, the (default). No modifiers are needed.</a:t>
            </a:r>
          </a:p>
          <a:p>
            <a:pPr marL="0" lvl="2" indent="393192" defTabSz="502412">
              <a:spcBef>
                <a:spcPts val="1500"/>
              </a:spcBef>
              <a:buSzTx/>
              <a:buFontTx/>
              <a:buNone/>
              <a:defRPr sz="2752"/>
            </a:pPr>
            <a:r>
              <a:t>2. Visible to the class only (private).</a:t>
            </a:r>
          </a:p>
          <a:p>
            <a:pPr marL="0" lvl="2" indent="393192" defTabSz="502412">
              <a:spcBef>
                <a:spcPts val="1500"/>
              </a:spcBef>
              <a:buSzTx/>
              <a:buFontTx/>
              <a:buNone/>
              <a:defRPr sz="2752"/>
            </a:pPr>
            <a:r>
              <a:t>3. Visible to the world (public).</a:t>
            </a:r>
          </a:p>
          <a:p>
            <a:pPr marL="0" lvl="2" indent="393192" defTabSz="502412">
              <a:spcBef>
                <a:spcPts val="1500"/>
              </a:spcBef>
              <a:buSzTx/>
              <a:buFontTx/>
              <a:buNone/>
              <a:defRPr sz="2752"/>
            </a:pPr>
            <a:r>
              <a:t>4. Visible to the package and all subclasses (protected).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Body"/>
          <p:cNvSpPr txBox="1">
            <a:spLocks noGrp="1"/>
          </p:cNvSpPr>
          <p:nvPr>
            <p:ph type="body" sz="quarter" idx="1"/>
          </p:nvPr>
        </p:nvSpPr>
        <p:spPr>
          <a:xfrm>
            <a:off x="317500" y="8890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67" name="access modifiers"/>
          <p:cNvSpPr txBox="1">
            <a:spLocks noGrp="1"/>
          </p:cNvSpPr>
          <p:nvPr>
            <p:ph type="title"/>
          </p:nvPr>
        </p:nvSpPr>
        <p:spPr>
          <a:xfrm>
            <a:off x="482600" y="190500"/>
            <a:ext cx="11861800" cy="723900"/>
          </a:xfrm>
          <a:prstGeom prst="rect">
            <a:avLst/>
          </a:prstGeom>
        </p:spPr>
        <p:txBody>
          <a:bodyPr>
            <a:normAutofit fontScale="90000"/>
          </a:bodyPr>
          <a:lstStyle>
            <a:lvl1pPr defTabSz="543305">
              <a:spcBef>
                <a:spcPts val="2100"/>
              </a:spcBef>
              <a:defRPr sz="4836"/>
            </a:lvl1pPr>
          </a:lstStyle>
          <a:p>
            <a:r>
              <a:t>access modifiers</a:t>
            </a:r>
          </a:p>
        </p:txBody>
      </p:sp>
      <p:pic>
        <p:nvPicPr>
          <p:cNvPr id="268" name="Screen Shot 2017-02-08 at 10.26.07.png" descr="Screen Shot 2017-02-08 at 10.26.07.png"/>
          <p:cNvPicPr>
            <a:picLocks noChangeAspect="1"/>
          </p:cNvPicPr>
          <p:nvPr/>
        </p:nvPicPr>
        <p:blipFill>
          <a:blip r:embed="rId2">
            <a:extLst/>
          </a:blip>
          <a:stretch>
            <a:fillRect/>
          </a:stretch>
        </p:blipFill>
        <p:spPr>
          <a:xfrm>
            <a:off x="7424882" y="5105003"/>
            <a:ext cx="5394036" cy="4123929"/>
          </a:xfrm>
          <a:prstGeom prst="rect">
            <a:avLst/>
          </a:prstGeom>
          <a:ln w="12700">
            <a:miter lim="400000"/>
          </a:ln>
        </p:spPr>
      </p:pic>
      <p:pic>
        <p:nvPicPr>
          <p:cNvPr id="269" name="Screen Shot 2017-02-08 at 10.24.11.png" descr="Screen Shot 2017-02-08 at 10.24.11.png"/>
          <p:cNvPicPr>
            <a:picLocks noChangeAspect="1"/>
          </p:cNvPicPr>
          <p:nvPr/>
        </p:nvPicPr>
        <p:blipFill>
          <a:blip r:embed="rId3">
            <a:extLst/>
          </a:blip>
          <a:stretch>
            <a:fillRect/>
          </a:stretch>
        </p:blipFill>
        <p:spPr>
          <a:xfrm>
            <a:off x="179486" y="1004705"/>
            <a:ext cx="7228348" cy="5507312"/>
          </a:xfrm>
          <a:prstGeom prst="rect">
            <a:avLst/>
          </a:prstGeom>
          <a:ln w="25400">
            <a:solidFill>
              <a:srgbClr val="000000"/>
            </a:solidFill>
            <a:miter lim="400000"/>
          </a:ln>
        </p:spPr>
      </p:pic>
      <p:pic>
        <p:nvPicPr>
          <p:cNvPr id="270" name="Screen Shot 2017-02-08 at 13.57.24.png" descr="Screen Shot 2017-02-08 at 13.57.24.png"/>
          <p:cNvPicPr>
            <a:picLocks noChangeAspect="1"/>
          </p:cNvPicPr>
          <p:nvPr/>
        </p:nvPicPr>
        <p:blipFill>
          <a:blip r:embed="rId4">
            <a:extLst/>
          </a:blip>
          <a:stretch>
            <a:fillRect/>
          </a:stretch>
        </p:blipFill>
        <p:spPr>
          <a:xfrm>
            <a:off x="7580668" y="1002522"/>
            <a:ext cx="5158664" cy="386477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9"/>
                                        </p:tgtEl>
                                        <p:attrNameLst>
                                          <p:attrName>style.visibility</p:attrName>
                                        </p:attrNameLst>
                                      </p:cBhvr>
                                      <p:to>
                                        <p:strVal val="visible"/>
                                      </p:to>
                                    </p:set>
                                    <p:anim calcmode="lin" valueType="num">
                                      <p:cBhvr>
                                        <p:cTn id="7" dur="1000" fill="hold"/>
                                        <p:tgtEl>
                                          <p:spTgt spid="269"/>
                                        </p:tgtEl>
                                        <p:attrNameLst>
                                          <p:attrName>ppt_x</p:attrName>
                                        </p:attrNameLst>
                                      </p:cBhvr>
                                      <p:tavLst>
                                        <p:tav tm="0">
                                          <p:val>
                                            <p:strVal val="0-#ppt_w/2"/>
                                          </p:val>
                                        </p:tav>
                                        <p:tav tm="100000">
                                          <p:val>
                                            <p:strVal val="#ppt_x"/>
                                          </p:val>
                                        </p:tav>
                                      </p:tavLst>
                                    </p:anim>
                                    <p:anim calcmode="lin" valueType="num">
                                      <p:cBhvr>
                                        <p:cTn id="8"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2" nodeType="clickEffect">
                                  <p:stCondLst>
                                    <p:cond delay="0"/>
                                  </p:stCondLst>
                                  <p:iterate>
                                    <p:tmAbs val="0"/>
                                  </p:iterate>
                                  <p:childTnLst>
                                    <p:set>
                                      <p:cBhvr>
                                        <p:cTn id="12" fill="hold"/>
                                        <p:tgtEl>
                                          <p:spTgt spid="268"/>
                                        </p:tgtEl>
                                        <p:attrNameLst>
                                          <p:attrName>style.visibility</p:attrName>
                                        </p:attrNameLst>
                                      </p:cBhvr>
                                      <p:to>
                                        <p:strVal val="visible"/>
                                      </p:to>
                                    </p:set>
                                    <p:anim calcmode="lin" valueType="num">
                                      <p:cBhvr>
                                        <p:cTn id="13" dur="1000" fill="hold"/>
                                        <p:tgtEl>
                                          <p:spTgt spid="268"/>
                                        </p:tgtEl>
                                        <p:attrNameLst>
                                          <p:attrName>ppt_x</p:attrName>
                                        </p:attrNameLst>
                                      </p:cBhvr>
                                      <p:tavLst>
                                        <p:tav tm="0">
                                          <p:val>
                                            <p:strVal val="1+#ppt_w/2"/>
                                          </p:val>
                                        </p:tav>
                                        <p:tav tm="100000">
                                          <p:val>
                                            <p:strVal val="#ppt_x"/>
                                          </p:val>
                                        </p:tav>
                                      </p:tavLst>
                                    </p:anim>
                                    <p:anim calcmode="lin" valueType="num">
                                      <p:cBhvr>
                                        <p:cTn id="14" dur="1000" fill="hold"/>
                                        <p:tgtEl>
                                          <p:spTgt spid="2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3" nodeType="clickEffect">
                                  <p:stCondLst>
                                    <p:cond delay="0"/>
                                  </p:stCondLst>
                                  <p:iterate>
                                    <p:tmAbs val="0"/>
                                  </p:iterate>
                                  <p:childTnLst>
                                    <p:set>
                                      <p:cBhvr>
                                        <p:cTn id="18" fill="hold"/>
                                        <p:tgtEl>
                                          <p:spTgt spid="270"/>
                                        </p:tgtEl>
                                        <p:attrNameLst>
                                          <p:attrName>style.visibility</p:attrName>
                                        </p:attrNameLst>
                                      </p:cBhvr>
                                      <p:to>
                                        <p:strVal val="visible"/>
                                      </p:to>
                                    </p:set>
                                    <p:anim calcmode="lin" valueType="num">
                                      <p:cBhvr>
                                        <p:cTn id="19" dur="1000" fill="hold"/>
                                        <p:tgtEl>
                                          <p:spTgt spid="270"/>
                                        </p:tgtEl>
                                        <p:attrNameLst>
                                          <p:attrName>ppt_x</p:attrName>
                                        </p:attrNameLst>
                                      </p:cBhvr>
                                      <p:tavLst>
                                        <p:tav tm="0">
                                          <p:val>
                                            <p:strVal val="1+#ppt_w/2"/>
                                          </p:val>
                                        </p:tav>
                                        <p:tav tm="100000">
                                          <p:val>
                                            <p:strVal val="#ppt_x"/>
                                          </p:val>
                                        </p:tav>
                                      </p:tavLst>
                                    </p:anim>
                                    <p:anim calcmode="lin" valueType="num">
                                      <p:cBhvr>
                                        <p:cTn id="20" dur="1000" fill="hold"/>
                                        <p:tgtEl>
                                          <p:spTgt spid="2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2" animBg="1" advAuto="0"/>
      <p:bldP spid="269" grpId="1" animBg="1" advAuto="0"/>
      <p:bldP spid="270"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Body"/>
          <p:cNvSpPr txBox="1">
            <a:spLocks noGrp="1"/>
          </p:cNvSpPr>
          <p:nvPr>
            <p:ph type="body" sz="quarter" idx="1"/>
          </p:nvPr>
        </p:nvSpPr>
        <p:spPr>
          <a:xfrm>
            <a:off x="304800" y="10795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73" name="non access modifiers"/>
          <p:cNvSpPr txBox="1">
            <a:spLocks noGrp="1"/>
          </p:cNvSpPr>
          <p:nvPr>
            <p:ph type="title"/>
          </p:nvPr>
        </p:nvSpPr>
        <p:spPr>
          <a:xfrm>
            <a:off x="444500" y="355600"/>
            <a:ext cx="11861800" cy="723900"/>
          </a:xfrm>
          <a:prstGeom prst="rect">
            <a:avLst/>
          </a:prstGeom>
        </p:spPr>
        <p:txBody>
          <a:bodyPr>
            <a:normAutofit fontScale="90000"/>
          </a:bodyPr>
          <a:lstStyle>
            <a:lvl1pPr defTabSz="543305">
              <a:spcBef>
                <a:spcPts val="2100"/>
              </a:spcBef>
              <a:defRPr sz="4836"/>
            </a:lvl1pPr>
          </a:lstStyle>
          <a:p>
            <a:r>
              <a:t>non access modifiers</a:t>
            </a:r>
          </a:p>
        </p:txBody>
      </p:sp>
      <p:sp>
        <p:nvSpPr>
          <p:cNvPr id="274" name="static :…"/>
          <p:cNvSpPr>
            <a:spLocks noGrp="1"/>
          </p:cNvSpPr>
          <p:nvPr>
            <p:ph type="body" idx="13"/>
          </p:nvPr>
        </p:nvSpPr>
        <p:spPr>
          <a:xfrm>
            <a:off x="139700" y="1263650"/>
            <a:ext cx="12561987" cy="80995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78063" indent="-278063" defTabSz="379729">
              <a:spcBef>
                <a:spcPts val="1100"/>
              </a:spcBef>
              <a:buSzPct val="100000"/>
              <a:buFontTx/>
              <a:buAutoNum type="arabicPeriod"/>
              <a:defRPr sz="2080"/>
            </a:pPr>
            <a:r>
              <a:rPr b="1" i="1"/>
              <a:t>static : </a:t>
            </a:r>
          </a:p>
          <a:p>
            <a:pPr marL="456197" lvl="1" indent="-208547" defTabSz="379729">
              <a:spcBef>
                <a:spcPts val="1100"/>
              </a:spcBef>
              <a:buSzPct val="100000"/>
              <a:buFontTx/>
              <a:buChar char="•"/>
              <a:defRPr sz="2080"/>
            </a:pPr>
            <a:r>
              <a:t>is used to create variables, method  that will exist independently of any instances created for the class. </a:t>
            </a:r>
          </a:p>
          <a:p>
            <a:pPr marL="456197" lvl="1" indent="-208547" defTabSz="379729">
              <a:spcBef>
                <a:spcPts val="1100"/>
              </a:spcBef>
              <a:buSzPct val="100000"/>
              <a:buFontTx/>
              <a:buChar char="•"/>
              <a:defRPr sz="2080"/>
            </a:pPr>
            <a:r>
              <a:t>Only one copy of the static variable exists regardless of the number of instances of the class.</a:t>
            </a:r>
          </a:p>
          <a:p>
            <a:pPr marL="278063" indent="-278063" defTabSz="379729">
              <a:spcBef>
                <a:spcPts val="1100"/>
              </a:spcBef>
              <a:buSzPct val="100000"/>
              <a:buFontTx/>
              <a:buAutoNum type="arabicPeriod"/>
              <a:defRPr sz="2080"/>
            </a:pPr>
            <a:r>
              <a:t> </a:t>
            </a:r>
            <a:r>
              <a:rPr b="1" i="1"/>
              <a:t>final : </a:t>
            </a:r>
          </a:p>
          <a:p>
            <a:pPr marL="456197" lvl="1" indent="-208547" defTabSz="379729">
              <a:spcBef>
                <a:spcPts val="1100"/>
              </a:spcBef>
              <a:buSzPct val="100000"/>
              <a:buFontTx/>
              <a:buChar char="•"/>
              <a:defRPr sz="2080"/>
            </a:pPr>
            <a:r>
              <a:t>for finalising the implementations of classes, methods, and variables. </a:t>
            </a:r>
          </a:p>
          <a:p>
            <a:pPr marL="456197" lvl="1" indent="-208547" defTabSz="379729">
              <a:spcBef>
                <a:spcPts val="1100"/>
              </a:spcBef>
              <a:buSzPct val="100000"/>
              <a:buFontTx/>
              <a:buChar char="•"/>
              <a:defRPr sz="2080"/>
            </a:pPr>
            <a:r>
              <a:t>A final variable can be explicitly initialised only once. </a:t>
            </a:r>
          </a:p>
          <a:p>
            <a:pPr marL="456197" lvl="1" indent="-208547" defTabSz="379729">
              <a:spcBef>
                <a:spcPts val="1100"/>
              </a:spcBef>
              <a:buSzPct val="100000"/>
              <a:buFontTx/>
              <a:buChar char="•"/>
              <a:defRPr sz="2080"/>
            </a:pPr>
            <a:r>
              <a:t>A reference variable declared final can never be reassigned to</a:t>
            </a:r>
          </a:p>
          <a:p>
            <a:pPr marL="0" lvl="1" indent="148589" defTabSz="379729">
              <a:spcBef>
                <a:spcPts val="1100"/>
              </a:spcBef>
              <a:buSzTx/>
              <a:buFontTx/>
              <a:buNone/>
              <a:defRPr sz="2080"/>
            </a:pPr>
            <a:r>
              <a:t>     refer to an different object.</a:t>
            </a:r>
          </a:p>
          <a:p>
            <a:pPr marL="0" lvl="1" indent="148589" defTabSz="379729">
              <a:spcBef>
                <a:spcPts val="1100"/>
              </a:spcBef>
              <a:buSzTx/>
              <a:buFontTx/>
              <a:buNone/>
              <a:defRPr sz="2080"/>
            </a:pPr>
            <a:r>
              <a:t>    (final modifier often is used with static</a:t>
            </a:r>
          </a:p>
          <a:p>
            <a:pPr marL="0" lvl="1" indent="148589" defTabSz="379729">
              <a:spcBef>
                <a:spcPts val="1100"/>
              </a:spcBef>
              <a:buSzTx/>
              <a:buFontTx/>
              <a:buNone/>
              <a:defRPr sz="2080"/>
            </a:pPr>
            <a:r>
              <a:t>      to make the variable constant).</a:t>
            </a:r>
          </a:p>
          <a:p>
            <a:pPr marL="0" indent="0" defTabSz="379729">
              <a:spcBef>
                <a:spcPts val="1100"/>
              </a:spcBef>
              <a:buSzTx/>
              <a:buFontTx/>
              <a:buNone/>
              <a:defRPr sz="2080"/>
            </a:pPr>
            <a:r>
              <a:t>3. </a:t>
            </a:r>
            <a:r>
              <a:rPr b="1" i="1"/>
              <a:t>abstract: </a:t>
            </a:r>
          </a:p>
          <a:p>
            <a:pPr marL="456197" lvl="1" indent="-208547" defTabSz="379729">
              <a:spcBef>
                <a:spcPts val="1100"/>
              </a:spcBef>
              <a:buSzPct val="100000"/>
              <a:buFontTx/>
              <a:buChar char="•"/>
              <a:defRPr sz="2080"/>
            </a:pPr>
            <a:r>
              <a:t>modifier for creating abstract classes and methods.</a:t>
            </a:r>
          </a:p>
          <a:p>
            <a:pPr marL="456197" lvl="1" indent="-208547" defTabSz="379729">
              <a:spcBef>
                <a:spcPts val="1100"/>
              </a:spcBef>
              <a:buSzPct val="100000"/>
              <a:buFontTx/>
              <a:buChar char="•"/>
              <a:defRPr sz="2080"/>
            </a:pPr>
            <a:r>
              <a:t>An abstract class can never be instantiated. </a:t>
            </a:r>
          </a:p>
          <a:p>
            <a:pPr marL="456197" lvl="1" indent="-208547" defTabSz="379729">
              <a:spcBef>
                <a:spcPts val="1100"/>
              </a:spcBef>
              <a:buSzPct val="100000"/>
              <a:buFontTx/>
              <a:buChar char="•"/>
              <a:defRPr sz="2080"/>
            </a:pPr>
            <a:r>
              <a:t>If a class is declared as abstract then the sole purpose is for the class to be extended. </a:t>
            </a:r>
          </a:p>
          <a:p>
            <a:pPr marL="456197" lvl="1" indent="-208547" defTabSz="379729">
              <a:spcBef>
                <a:spcPts val="1100"/>
              </a:spcBef>
              <a:buSzPct val="100000"/>
              <a:buFontTx/>
              <a:buChar char="•"/>
              <a:defRPr sz="2080"/>
            </a:pPr>
            <a:r>
              <a:t>A class cannot be both abstract and final </a:t>
            </a:r>
          </a:p>
        </p:txBody>
      </p:sp>
      <p:pic>
        <p:nvPicPr>
          <p:cNvPr id="275" name="Screen Shot 2017-02-08 at 13.55.52.png" descr="Screen Shot 2017-02-08 at 13.55.52.png"/>
          <p:cNvPicPr>
            <a:picLocks noChangeAspect="1"/>
          </p:cNvPicPr>
          <p:nvPr/>
        </p:nvPicPr>
        <p:blipFill>
          <a:blip r:embed="rId2">
            <a:extLst/>
          </a:blip>
          <a:stretch>
            <a:fillRect/>
          </a:stretch>
        </p:blipFill>
        <p:spPr>
          <a:xfrm>
            <a:off x="7002984" y="5346700"/>
            <a:ext cx="5474100" cy="296315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Body"/>
          <p:cNvSpPr>
            <a:spLocks noGrp="1"/>
          </p:cNvSpPr>
          <p:nvPr>
            <p:ph type="body" sz="quarter" idx="1"/>
          </p:nvPr>
        </p:nvSpPr>
        <p:spPr>
          <a:xfrm>
            <a:off x="571500" y="1136036"/>
            <a:ext cx="11861800" cy="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185" name="human interaction with computers"/>
          <p:cNvSpPr txBox="1">
            <a:spLocks noGrp="1"/>
          </p:cNvSpPr>
          <p:nvPr>
            <p:ph type="title"/>
          </p:nvPr>
        </p:nvSpPr>
        <p:spPr>
          <a:xfrm>
            <a:off x="571500" y="393700"/>
            <a:ext cx="11861800" cy="723900"/>
          </a:xfrm>
          <a:prstGeom prst="rect">
            <a:avLst/>
          </a:prstGeom>
        </p:spPr>
        <p:txBody>
          <a:bodyPr>
            <a:normAutofit fontScale="90000"/>
          </a:bodyPr>
          <a:lstStyle>
            <a:lvl1pPr defTabSz="543305">
              <a:spcBef>
                <a:spcPts val="2100"/>
              </a:spcBef>
              <a:defRPr sz="4800"/>
            </a:lvl1pPr>
          </a:lstStyle>
          <a:p>
            <a:r>
              <a:t>human interaction with computers</a:t>
            </a:r>
          </a:p>
        </p:txBody>
      </p:sp>
      <p:pic>
        <p:nvPicPr>
          <p:cNvPr id="186" name="image15.png" descr="image15.png"/>
          <p:cNvPicPr>
            <a:picLocks noChangeAspect="1"/>
          </p:cNvPicPr>
          <p:nvPr/>
        </p:nvPicPr>
        <p:blipFill>
          <a:blip r:embed="rId2">
            <a:extLst/>
          </a:blip>
          <a:stretch>
            <a:fillRect/>
          </a:stretch>
        </p:blipFill>
        <p:spPr>
          <a:xfrm>
            <a:off x="3639105" y="1257300"/>
            <a:ext cx="7055013" cy="3860952"/>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187" name="Computers only understand one language: machine language: 01011101. Binary"/>
          <p:cNvSpPr txBox="1"/>
          <p:nvPr/>
        </p:nvSpPr>
        <p:spPr>
          <a:xfrm>
            <a:off x="975407" y="5438880"/>
            <a:ext cx="11513816" cy="492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lnSpc>
                <a:spcPct val="90000"/>
              </a:lnSpc>
              <a:spcBef>
                <a:spcPts val="600"/>
              </a:spcBef>
              <a:defRPr spc="0">
                <a:solidFill>
                  <a:srgbClr val="44546A"/>
                </a:solidFill>
                <a:latin typeface="Times New Roman"/>
                <a:ea typeface="Times New Roman"/>
                <a:cs typeface="Times New Roman"/>
                <a:sym typeface="Times New Roman"/>
              </a:defRPr>
            </a:lvl1pPr>
          </a:lstStyle>
          <a:p>
            <a:r>
              <a:t>Computers only understand one language: machine language: 01011101. Binary</a:t>
            </a:r>
          </a:p>
        </p:txBody>
      </p:sp>
      <p:pic>
        <p:nvPicPr>
          <p:cNvPr id="188" name="image16.png" descr="image16.png"/>
          <p:cNvPicPr>
            <a:picLocks noChangeAspect="1"/>
          </p:cNvPicPr>
          <p:nvPr/>
        </p:nvPicPr>
        <p:blipFill>
          <a:blip r:embed="rId3">
            <a:extLst/>
          </a:blip>
          <a:stretch>
            <a:fillRect/>
          </a:stretch>
        </p:blipFill>
        <p:spPr>
          <a:xfrm>
            <a:off x="2708680" y="5957539"/>
            <a:ext cx="3723870" cy="3122708"/>
          </a:xfrm>
          <a:prstGeom prst="rect">
            <a:avLst/>
          </a:prstGeom>
          <a:ln w="12700">
            <a:miter lim="400000"/>
          </a:ln>
        </p:spPr>
      </p:pic>
      <p:pic>
        <p:nvPicPr>
          <p:cNvPr id="189" name="image17.png" descr="image17.png"/>
          <p:cNvPicPr>
            <a:picLocks noChangeAspect="1"/>
          </p:cNvPicPr>
          <p:nvPr/>
        </p:nvPicPr>
        <p:blipFill>
          <a:blip r:embed="rId4">
            <a:extLst/>
          </a:blip>
          <a:stretch>
            <a:fillRect/>
          </a:stretch>
        </p:blipFill>
        <p:spPr>
          <a:xfrm>
            <a:off x="7359650" y="5974577"/>
            <a:ext cx="3564753" cy="354584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6"/>
                                        </p:tgtEl>
                                        <p:attrNameLst>
                                          <p:attrName>style.visibility</p:attrName>
                                        </p:attrNameLst>
                                      </p:cBhvr>
                                      <p:to>
                                        <p:strVal val="visible"/>
                                      </p:to>
                                    </p:set>
                                    <p:anim calcmode="lin" valueType="num">
                                      <p:cBhvr>
                                        <p:cTn id="7" dur="1000" fill="hold"/>
                                        <p:tgtEl>
                                          <p:spTgt spid="186"/>
                                        </p:tgtEl>
                                        <p:attrNameLst>
                                          <p:attrName>ppt_x</p:attrName>
                                        </p:attrNameLst>
                                      </p:cBhvr>
                                      <p:tavLst>
                                        <p:tav tm="0">
                                          <p:val>
                                            <p:strVal val="0-#ppt_w/2"/>
                                          </p:val>
                                        </p:tav>
                                        <p:tav tm="100000">
                                          <p:val>
                                            <p:strVal val="#ppt_x"/>
                                          </p:val>
                                        </p:tav>
                                      </p:tavLst>
                                    </p:anim>
                                    <p:anim calcmode="lin" valueType="num">
                                      <p:cBhvr>
                                        <p:cTn id="8" dur="1000" fill="hold"/>
                                        <p:tgtEl>
                                          <p:spTgt spid="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87"/>
                                        </p:tgtEl>
                                        <p:attrNameLst>
                                          <p:attrName>style.visibility</p:attrName>
                                        </p:attrNameLst>
                                      </p:cBhvr>
                                      <p:to>
                                        <p:strVal val="visible"/>
                                      </p:to>
                                    </p:set>
                                    <p:anim calcmode="lin" valueType="num">
                                      <p:cBhvr>
                                        <p:cTn id="13" dur="1000" fill="hold"/>
                                        <p:tgtEl>
                                          <p:spTgt spid="187"/>
                                        </p:tgtEl>
                                        <p:attrNameLst>
                                          <p:attrName>ppt_x</p:attrName>
                                        </p:attrNameLst>
                                      </p:cBhvr>
                                      <p:tavLst>
                                        <p:tav tm="0">
                                          <p:val>
                                            <p:strVal val="0-#ppt_w/2"/>
                                          </p:val>
                                        </p:tav>
                                        <p:tav tm="100000">
                                          <p:val>
                                            <p:strVal val="#ppt_x"/>
                                          </p:val>
                                        </p:tav>
                                      </p:tavLst>
                                    </p:anim>
                                    <p:anim calcmode="lin" valueType="num">
                                      <p:cBhvr>
                                        <p:cTn id="14" dur="10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89"/>
                                        </p:tgtEl>
                                        <p:attrNameLst>
                                          <p:attrName>style.visibility</p:attrName>
                                        </p:attrNameLst>
                                      </p:cBhvr>
                                      <p:to>
                                        <p:strVal val="visible"/>
                                      </p:to>
                                    </p:set>
                                    <p:anim calcmode="lin" valueType="num">
                                      <p:cBhvr>
                                        <p:cTn id="19" dur="1000" fill="hold"/>
                                        <p:tgtEl>
                                          <p:spTgt spid="189"/>
                                        </p:tgtEl>
                                        <p:attrNameLst>
                                          <p:attrName>ppt_x</p:attrName>
                                        </p:attrNameLst>
                                      </p:cBhvr>
                                      <p:tavLst>
                                        <p:tav tm="0">
                                          <p:val>
                                            <p:strVal val="0-#ppt_w/2"/>
                                          </p:val>
                                        </p:tav>
                                        <p:tav tm="100000">
                                          <p:val>
                                            <p:strVal val="#ppt_x"/>
                                          </p:val>
                                        </p:tav>
                                      </p:tavLst>
                                    </p:anim>
                                    <p:anim calcmode="lin" valueType="num">
                                      <p:cBhvr>
                                        <p:cTn id="20" dur="1000" fill="hold"/>
                                        <p:tgtEl>
                                          <p:spTgt spid="18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88"/>
                                        </p:tgtEl>
                                        <p:attrNameLst>
                                          <p:attrName>style.visibility</p:attrName>
                                        </p:attrNameLst>
                                      </p:cBhvr>
                                      <p:to>
                                        <p:strVal val="visible"/>
                                      </p:to>
                                    </p:set>
                                    <p:anim calcmode="lin" valueType="num">
                                      <p:cBhvr>
                                        <p:cTn id="25" dur="1000" fill="hold"/>
                                        <p:tgtEl>
                                          <p:spTgt spid="188"/>
                                        </p:tgtEl>
                                        <p:attrNameLst>
                                          <p:attrName>ppt_x</p:attrName>
                                        </p:attrNameLst>
                                      </p:cBhvr>
                                      <p:tavLst>
                                        <p:tav tm="0">
                                          <p:val>
                                            <p:strVal val="0-#ppt_w/2"/>
                                          </p:val>
                                        </p:tav>
                                        <p:tav tm="100000">
                                          <p:val>
                                            <p:strVal val="#ppt_x"/>
                                          </p:val>
                                        </p:tav>
                                      </p:tavLst>
                                    </p:anim>
                                    <p:anim calcmode="lin" valueType="num">
                                      <p:cBhvr>
                                        <p:cTn id="26" dur="1000" fill="hold"/>
                                        <p:tgtEl>
                                          <p:spTgt spid="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P spid="187" grpId="2" animBg="1" advAuto="0"/>
      <p:bldP spid="188" grpId="4" animBg="1" advAuto="0"/>
      <p:bldP spid="189" grpId="3"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ody"/>
          <p:cNvSpPr txBox="1">
            <a:spLocks noGrp="1"/>
          </p:cNvSpPr>
          <p:nvPr>
            <p:ph type="body" sz="quarter" idx="1"/>
          </p:nvPr>
        </p:nvSpPr>
        <p:spPr>
          <a:xfrm>
            <a:off x="228600" y="8763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78" name="java variable"/>
          <p:cNvSpPr txBox="1">
            <a:spLocks noGrp="1"/>
          </p:cNvSpPr>
          <p:nvPr>
            <p:ph type="title"/>
          </p:nvPr>
        </p:nvSpPr>
        <p:spPr>
          <a:xfrm>
            <a:off x="431800" y="241300"/>
            <a:ext cx="11861800" cy="723900"/>
          </a:xfrm>
          <a:prstGeom prst="rect">
            <a:avLst/>
          </a:prstGeom>
        </p:spPr>
        <p:txBody>
          <a:bodyPr>
            <a:normAutofit fontScale="90000"/>
          </a:bodyPr>
          <a:lstStyle>
            <a:lvl1pPr defTabSz="543305">
              <a:spcBef>
                <a:spcPts val="2100"/>
              </a:spcBef>
              <a:defRPr sz="4836"/>
            </a:lvl1pPr>
          </a:lstStyle>
          <a:p>
            <a:r>
              <a:t>java variable</a:t>
            </a:r>
          </a:p>
        </p:txBody>
      </p:sp>
      <p:sp>
        <p:nvSpPr>
          <p:cNvPr id="279" name="Variables are nothing but reserved memory locations to store data values, by using this values we are achieving the project requirements. This can be any kind of information ranging from texts, numbers, sentences, etc.…"/>
          <p:cNvSpPr>
            <a:spLocks noGrp="1"/>
          </p:cNvSpPr>
          <p:nvPr>
            <p:ph type="body" idx="13"/>
          </p:nvPr>
        </p:nvSpPr>
        <p:spPr>
          <a:xfrm>
            <a:off x="375220" y="1016000"/>
            <a:ext cx="12254360" cy="624939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512" indent="-413512" defTabSz="514095">
              <a:spcBef>
                <a:spcPts val="1500"/>
              </a:spcBef>
              <a:defRPr sz="2816"/>
            </a:pPr>
            <a:r>
              <a:t>Variables are nothing but reserved memory locations to store data values, by using this values we are achieving the project requirements. This can be any kind of information ranging from texts, numbers, sentences, etc. </a:t>
            </a:r>
          </a:p>
          <a:p>
            <a:pPr marL="413512" indent="-413512" defTabSz="514095">
              <a:spcBef>
                <a:spcPts val="1500"/>
              </a:spcBef>
              <a:defRPr sz="2816"/>
            </a:pPr>
            <a:r>
              <a:t>This means that when you create a variable you reserve some space in the memory. A variable thus has a data type.</a:t>
            </a:r>
          </a:p>
          <a:p>
            <a:pPr marL="413512" indent="-413512" defTabSz="514095">
              <a:spcBef>
                <a:spcPts val="1500"/>
              </a:spcBef>
              <a:defRPr sz="2816"/>
            </a:pPr>
            <a:r>
              <a:t>In simple words we can say </a:t>
            </a:r>
            <a:r>
              <a:rPr b="1" i="1">
                <a:solidFill>
                  <a:srgbClr val="FA5A26"/>
                </a:solidFill>
              </a:rPr>
              <a:t>variables are containers that holds the data</a:t>
            </a:r>
            <a:r>
              <a:t>.</a:t>
            </a:r>
          </a:p>
          <a:p>
            <a:pPr marL="413512" indent="-413512" defTabSz="514095">
              <a:spcBef>
                <a:spcPts val="1500"/>
              </a:spcBef>
              <a:defRPr sz="2816"/>
            </a:pPr>
            <a:r>
              <a:t>Types of Variable: </a:t>
            </a:r>
          </a:p>
          <a:p>
            <a:pPr marL="0" indent="0" defTabSz="514095">
              <a:spcBef>
                <a:spcPts val="1500"/>
              </a:spcBef>
              <a:buSzTx/>
              <a:buFontTx/>
              <a:buNone/>
              <a:defRPr sz="2816"/>
            </a:pPr>
            <a:endParaRPr/>
          </a:p>
          <a:p>
            <a:pPr marL="0" indent="0" defTabSz="514095">
              <a:spcBef>
                <a:spcPts val="1500"/>
              </a:spcBef>
              <a:buSzTx/>
              <a:buFontTx/>
              <a:buNone/>
              <a:defRPr sz="2816"/>
            </a:pPr>
            <a:endParaRPr/>
          </a:p>
        </p:txBody>
      </p:sp>
      <p:pic>
        <p:nvPicPr>
          <p:cNvPr id="280" name="Screen Shot 2017-02-08 at 09.25.04.png" descr="Screen Shot 2017-02-08 at 09.25.04.png"/>
          <p:cNvPicPr>
            <a:picLocks noChangeAspect="1"/>
          </p:cNvPicPr>
          <p:nvPr/>
        </p:nvPicPr>
        <p:blipFill>
          <a:blip r:embed="rId2">
            <a:extLst/>
          </a:blip>
          <a:stretch>
            <a:fillRect/>
          </a:stretch>
        </p:blipFill>
        <p:spPr>
          <a:xfrm>
            <a:off x="6869124" y="4521200"/>
            <a:ext cx="5718151" cy="3279527"/>
          </a:xfrm>
          <a:prstGeom prst="rect">
            <a:avLst/>
          </a:prstGeom>
          <a:ln w="25400">
            <a:solidFill>
              <a:srgbClr val="000000"/>
            </a:solidFill>
            <a:miter lim="400000"/>
          </a:ln>
        </p:spPr>
      </p:pic>
      <p:pic>
        <p:nvPicPr>
          <p:cNvPr id="281" name="Screen Shot 2017-02-07 at 20.39.42.png" descr="Screen Shot 2017-02-07 at 20.39.42.png"/>
          <p:cNvPicPr>
            <a:picLocks noChangeAspect="1"/>
          </p:cNvPicPr>
          <p:nvPr/>
        </p:nvPicPr>
        <p:blipFill>
          <a:blip r:embed="rId3">
            <a:extLst/>
          </a:blip>
          <a:stretch>
            <a:fillRect/>
          </a:stretch>
        </p:blipFill>
        <p:spPr>
          <a:xfrm>
            <a:off x="553588" y="4987973"/>
            <a:ext cx="6201324" cy="465628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280"/>
                                        </p:tgtEl>
                                        <p:attrNameLst>
                                          <p:attrName>style.visibility</p:attrName>
                                        </p:attrNameLst>
                                      </p:cBhvr>
                                      <p:to>
                                        <p:strVal val="visible"/>
                                      </p:to>
                                    </p:set>
                                    <p:anim calcmode="lin" valueType="num">
                                      <p:cBhvr>
                                        <p:cTn id="7" dur="1000" fill="hold"/>
                                        <p:tgtEl>
                                          <p:spTgt spid="280"/>
                                        </p:tgtEl>
                                        <p:attrNameLst>
                                          <p:attrName>ppt_x</p:attrName>
                                        </p:attrNameLst>
                                      </p:cBhvr>
                                      <p:tavLst>
                                        <p:tav tm="0">
                                          <p:val>
                                            <p:strVal val="1+#ppt_w/2"/>
                                          </p:val>
                                        </p:tav>
                                        <p:tav tm="100000">
                                          <p:val>
                                            <p:strVal val="#ppt_x"/>
                                          </p:val>
                                        </p:tav>
                                      </p:tavLst>
                                    </p:anim>
                                    <p:anim calcmode="lin" valueType="num">
                                      <p:cBhvr>
                                        <p:cTn id="8" dur="1000" fill="hold"/>
                                        <p:tgtEl>
                                          <p:spTgt spid="2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81"/>
                                        </p:tgtEl>
                                        <p:attrNameLst>
                                          <p:attrName>style.visibility</p:attrName>
                                        </p:attrNameLst>
                                      </p:cBhvr>
                                      <p:to>
                                        <p:strVal val="visible"/>
                                      </p:to>
                                    </p:set>
                                    <p:anim calcmode="lin" valueType="num">
                                      <p:cBhvr>
                                        <p:cTn id="13" dur="1000" fill="hold"/>
                                        <p:tgtEl>
                                          <p:spTgt spid="281"/>
                                        </p:tgtEl>
                                        <p:attrNameLst>
                                          <p:attrName>ppt_x</p:attrName>
                                        </p:attrNameLst>
                                      </p:cBhvr>
                                      <p:tavLst>
                                        <p:tav tm="0">
                                          <p:val>
                                            <p:strVal val="0-#ppt_w/2"/>
                                          </p:val>
                                        </p:tav>
                                        <p:tav tm="100000">
                                          <p:val>
                                            <p:strVal val="#ppt_x"/>
                                          </p:val>
                                        </p:tav>
                                      </p:tavLst>
                                    </p:anim>
                                    <p:anim calcmode="lin" valueType="num">
                                      <p:cBhvr>
                                        <p:cTn id="14" dur="1000" fill="hold"/>
                                        <p:tgtEl>
                                          <p:spTgt spid="2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animBg="1" advAuto="0"/>
      <p:bldP spid="281"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Body"/>
          <p:cNvSpPr txBox="1">
            <a:spLocks noGrp="1"/>
          </p:cNvSpPr>
          <p:nvPr>
            <p:ph type="body" sz="quarter" idx="1"/>
          </p:nvPr>
        </p:nvSpPr>
        <p:spPr>
          <a:xfrm>
            <a:off x="393700" y="9017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84" name="variable declaration and initialisation"/>
          <p:cNvSpPr txBox="1">
            <a:spLocks noGrp="1"/>
          </p:cNvSpPr>
          <p:nvPr>
            <p:ph type="title"/>
          </p:nvPr>
        </p:nvSpPr>
        <p:spPr>
          <a:xfrm>
            <a:off x="393700" y="215900"/>
            <a:ext cx="11861800" cy="723900"/>
          </a:xfrm>
          <a:prstGeom prst="rect">
            <a:avLst/>
          </a:prstGeom>
        </p:spPr>
        <p:txBody>
          <a:bodyPr>
            <a:normAutofit fontScale="90000"/>
          </a:bodyPr>
          <a:lstStyle>
            <a:lvl1pPr defTabSz="543305">
              <a:spcBef>
                <a:spcPts val="2100"/>
              </a:spcBef>
              <a:defRPr sz="4836"/>
            </a:lvl1pPr>
          </a:lstStyle>
          <a:p>
            <a:r>
              <a:t>variable declaration and initialisation</a:t>
            </a:r>
          </a:p>
        </p:txBody>
      </p:sp>
      <p:sp>
        <p:nvSpPr>
          <p:cNvPr id="285" name="A variable must be declared by specifying the variable's name and the type of information that it will hold…"/>
          <p:cNvSpPr>
            <a:spLocks noGrp="1"/>
          </p:cNvSpPr>
          <p:nvPr>
            <p:ph type="body" idx="13"/>
          </p:nvPr>
        </p:nvSpPr>
        <p:spPr>
          <a:xfrm>
            <a:off x="215900" y="977900"/>
            <a:ext cx="12698711" cy="38334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137160" indent="-137160" defTabSz="365760">
              <a:spcBef>
                <a:spcPts val="800"/>
              </a:spcBef>
              <a:buSzPct val="100000"/>
              <a:buFontTx/>
              <a:buChar char="•"/>
              <a:defRPr sz="2560" b="1">
                <a:solidFill>
                  <a:srgbClr val="000000"/>
                </a:solidFill>
                <a:latin typeface="Arial"/>
                <a:ea typeface="Arial"/>
                <a:cs typeface="Arial"/>
                <a:sym typeface="Arial"/>
              </a:defRPr>
            </a:pPr>
            <a:r>
              <a:t>A variable must be </a:t>
            </a:r>
            <a:r>
              <a:rPr i="1"/>
              <a:t>declared</a:t>
            </a:r>
            <a:r>
              <a:t> by specifying the variable's name and the type of information that it will hold </a:t>
            </a:r>
          </a:p>
          <a:p>
            <a:pPr marL="137160" indent="-137160" defTabSz="365760">
              <a:spcBef>
                <a:spcPts val="800"/>
              </a:spcBef>
              <a:buSzPct val="100000"/>
              <a:buFontTx/>
              <a:buChar char="•"/>
              <a:defRPr sz="2560" b="1">
                <a:solidFill>
                  <a:srgbClr val="000000"/>
                </a:solidFill>
                <a:latin typeface="Arial"/>
                <a:ea typeface="Arial"/>
                <a:cs typeface="Arial"/>
                <a:sym typeface="Arial"/>
              </a:defRPr>
            </a:pPr>
            <a:r>
              <a:t>When we assign a value to variable </a:t>
            </a:r>
          </a:p>
          <a:p>
            <a:pPr marL="0" indent="0" defTabSz="365760">
              <a:spcBef>
                <a:spcPts val="800"/>
              </a:spcBef>
              <a:buSzTx/>
              <a:buFontTx/>
              <a:buNone/>
              <a:defRPr sz="2560" b="1">
                <a:solidFill>
                  <a:srgbClr val="000000"/>
                </a:solidFill>
                <a:latin typeface="Arial"/>
                <a:ea typeface="Arial"/>
                <a:cs typeface="Arial"/>
                <a:sym typeface="Arial"/>
              </a:defRPr>
            </a:pPr>
            <a:r>
              <a:t>    called - variable initialisation</a:t>
            </a:r>
          </a:p>
          <a:p>
            <a:pPr marL="0" indent="0" defTabSz="365760">
              <a:spcBef>
                <a:spcPts val="800"/>
              </a:spcBef>
              <a:buSzTx/>
              <a:buFontTx/>
              <a:buNone/>
              <a:defRPr sz="2560" b="1">
                <a:solidFill>
                  <a:srgbClr val="000000"/>
                </a:solidFill>
                <a:latin typeface="Arial"/>
                <a:ea typeface="Arial"/>
                <a:cs typeface="Arial"/>
                <a:sym typeface="Arial"/>
              </a:defRPr>
            </a:pPr>
            <a:r>
              <a:t>    When a variable is referenced in a </a:t>
            </a:r>
          </a:p>
          <a:p>
            <a:pPr marL="0" indent="0" defTabSz="365760">
              <a:spcBef>
                <a:spcPts val="800"/>
              </a:spcBef>
              <a:buSzTx/>
              <a:buFontTx/>
              <a:buNone/>
              <a:defRPr sz="2560" b="1">
                <a:solidFill>
                  <a:srgbClr val="000000"/>
                </a:solidFill>
                <a:latin typeface="Arial"/>
                <a:ea typeface="Arial"/>
                <a:cs typeface="Arial"/>
                <a:sym typeface="Arial"/>
              </a:defRPr>
            </a:pPr>
            <a:r>
              <a:t>    program (by variable name), </a:t>
            </a:r>
          </a:p>
          <a:p>
            <a:pPr marL="0" indent="0" defTabSz="365760">
              <a:spcBef>
                <a:spcPts val="800"/>
              </a:spcBef>
              <a:buSzTx/>
              <a:buFontTx/>
              <a:buNone/>
              <a:defRPr sz="2560" b="1">
                <a:solidFill>
                  <a:srgbClr val="000000"/>
                </a:solidFill>
                <a:latin typeface="Arial"/>
                <a:ea typeface="Arial"/>
                <a:cs typeface="Arial"/>
                <a:sym typeface="Arial"/>
              </a:defRPr>
            </a:pPr>
            <a:r>
              <a:t>    its current value is used</a:t>
            </a:r>
          </a:p>
          <a:p>
            <a:pPr marL="137160" indent="-137160" defTabSz="365760">
              <a:spcBef>
                <a:spcPts val="800"/>
              </a:spcBef>
              <a:buSzPct val="100000"/>
              <a:buFontTx/>
              <a:buChar char="•"/>
              <a:defRPr sz="2560" b="1">
                <a:solidFill>
                  <a:srgbClr val="000000"/>
                </a:solidFill>
                <a:latin typeface="Arial"/>
                <a:ea typeface="Arial"/>
                <a:cs typeface="Arial"/>
                <a:sym typeface="Arial"/>
              </a:defRPr>
            </a:pPr>
            <a:endParaRPr/>
          </a:p>
          <a:p>
            <a:pPr marL="0" indent="0" defTabSz="365760">
              <a:spcBef>
                <a:spcPts val="0"/>
              </a:spcBef>
              <a:buSzTx/>
              <a:buFontTx/>
              <a:buNone/>
              <a:defRPr sz="2560" b="1">
                <a:solidFill>
                  <a:srgbClr val="FF4C00"/>
                </a:solidFill>
                <a:latin typeface="Arial"/>
                <a:ea typeface="Arial"/>
                <a:cs typeface="Arial"/>
                <a:sym typeface="Arial"/>
              </a:defRPr>
            </a:pPr>
            <a:endParaRPr>
              <a:latin typeface="Courier New"/>
              <a:ea typeface="Courier New"/>
              <a:cs typeface="Courier New"/>
              <a:sym typeface="Courier New"/>
            </a:endParaRPr>
          </a:p>
        </p:txBody>
      </p:sp>
      <p:pic>
        <p:nvPicPr>
          <p:cNvPr id="286" name="Screen Shot 2017-02-08 at 08.58.27.png" descr="Screen Shot 2017-02-08 at 08.58.27.png"/>
          <p:cNvPicPr>
            <a:picLocks noChangeAspect="1"/>
          </p:cNvPicPr>
          <p:nvPr/>
        </p:nvPicPr>
        <p:blipFill>
          <a:blip r:embed="rId2">
            <a:extLst/>
          </a:blip>
          <a:stretch>
            <a:fillRect/>
          </a:stretch>
        </p:blipFill>
        <p:spPr>
          <a:xfrm>
            <a:off x="6070756" y="1515162"/>
            <a:ext cx="6959288" cy="3542910"/>
          </a:xfrm>
          <a:prstGeom prst="rect">
            <a:avLst/>
          </a:prstGeom>
          <a:ln w="12700">
            <a:miter lim="400000"/>
          </a:ln>
        </p:spPr>
      </p:pic>
      <p:pic>
        <p:nvPicPr>
          <p:cNvPr id="287" name="Screen Shot 2017-02-08 at 09.04.24.png" descr="Screen Shot 2017-02-08 at 09.04.24.png"/>
          <p:cNvPicPr>
            <a:picLocks noChangeAspect="1"/>
          </p:cNvPicPr>
          <p:nvPr/>
        </p:nvPicPr>
        <p:blipFill>
          <a:blip r:embed="rId3">
            <a:extLst/>
          </a:blip>
          <a:stretch>
            <a:fillRect/>
          </a:stretch>
        </p:blipFill>
        <p:spPr>
          <a:xfrm>
            <a:off x="1397799" y="5303942"/>
            <a:ext cx="10209202" cy="418073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86"/>
                                        </p:tgtEl>
                                        <p:attrNameLst>
                                          <p:attrName>style.visibility</p:attrName>
                                        </p:attrNameLst>
                                      </p:cBhvr>
                                      <p:to>
                                        <p:strVal val="visible"/>
                                      </p:to>
                                    </p:set>
                                    <p:anim calcmode="lin" valueType="num">
                                      <p:cBhvr>
                                        <p:cTn id="7" dur="1000" fill="hold"/>
                                        <p:tgtEl>
                                          <p:spTgt spid="286"/>
                                        </p:tgtEl>
                                        <p:attrNameLst>
                                          <p:attrName>ppt_x</p:attrName>
                                        </p:attrNameLst>
                                      </p:cBhvr>
                                      <p:tavLst>
                                        <p:tav tm="0">
                                          <p:val>
                                            <p:strVal val="0-#ppt_w/2"/>
                                          </p:val>
                                        </p:tav>
                                        <p:tav tm="100000">
                                          <p:val>
                                            <p:strVal val="#ppt_x"/>
                                          </p:val>
                                        </p:tav>
                                      </p:tavLst>
                                    </p:anim>
                                    <p:anim calcmode="lin" valueType="num">
                                      <p:cBhvr>
                                        <p:cTn id="8" dur="1000" fill="hold"/>
                                        <p:tgtEl>
                                          <p:spTgt spid="2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87"/>
                                        </p:tgtEl>
                                        <p:attrNameLst>
                                          <p:attrName>style.visibility</p:attrName>
                                        </p:attrNameLst>
                                      </p:cBhvr>
                                      <p:to>
                                        <p:strVal val="visible"/>
                                      </p:to>
                                    </p:set>
                                    <p:anim calcmode="lin" valueType="num">
                                      <p:cBhvr>
                                        <p:cTn id="13" dur="1000" fill="hold"/>
                                        <p:tgtEl>
                                          <p:spTgt spid="287"/>
                                        </p:tgtEl>
                                        <p:attrNameLst>
                                          <p:attrName>ppt_x</p:attrName>
                                        </p:attrNameLst>
                                      </p:cBhvr>
                                      <p:tavLst>
                                        <p:tav tm="0">
                                          <p:val>
                                            <p:strVal val="#ppt_x"/>
                                          </p:val>
                                        </p:tav>
                                        <p:tav tm="100000">
                                          <p:val>
                                            <p:strVal val="#ppt_x"/>
                                          </p:val>
                                        </p:tav>
                                      </p:tavLst>
                                    </p:anim>
                                    <p:anim calcmode="lin" valueType="num">
                                      <p:cBhvr>
                                        <p:cTn id="14" dur="1000" fill="hold"/>
                                        <p:tgtEl>
                                          <p:spTgt spid="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1" animBg="1" advAuto="0"/>
      <p:bldP spid="287"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Body"/>
          <p:cNvSpPr txBox="1">
            <a:spLocks noGrp="1"/>
          </p:cNvSpPr>
          <p:nvPr>
            <p:ph type="body" sz="quarter" idx="1"/>
          </p:nvPr>
        </p:nvSpPr>
        <p:spPr>
          <a:xfrm>
            <a:off x="355600" y="9144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90" name="constants"/>
          <p:cNvSpPr txBox="1">
            <a:spLocks noGrp="1"/>
          </p:cNvSpPr>
          <p:nvPr>
            <p:ph type="title"/>
          </p:nvPr>
        </p:nvSpPr>
        <p:spPr>
          <a:xfrm>
            <a:off x="355600" y="82927"/>
            <a:ext cx="11861800" cy="723901"/>
          </a:xfrm>
          <a:prstGeom prst="rect">
            <a:avLst/>
          </a:prstGeom>
        </p:spPr>
        <p:txBody>
          <a:bodyPr>
            <a:normAutofit fontScale="90000"/>
          </a:bodyPr>
          <a:lstStyle>
            <a:lvl1pPr defTabSz="543305">
              <a:spcBef>
                <a:spcPts val="2100"/>
              </a:spcBef>
              <a:defRPr sz="4836"/>
            </a:lvl1pPr>
          </a:lstStyle>
          <a:p>
            <a:r>
              <a:t>constants</a:t>
            </a:r>
          </a:p>
        </p:txBody>
      </p:sp>
      <p:sp>
        <p:nvSpPr>
          <p:cNvPr id="291" name="Constants in java refers to the fixed values, which do not change during execution of the program.…"/>
          <p:cNvSpPr>
            <a:spLocks noGrp="1"/>
          </p:cNvSpPr>
          <p:nvPr>
            <p:ph type="body" idx="13"/>
          </p:nvPr>
        </p:nvSpPr>
        <p:spPr>
          <a:xfrm>
            <a:off x="571500" y="1023242"/>
            <a:ext cx="11861800" cy="57665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33628" indent="-333628" defTabSz="414781">
              <a:spcBef>
                <a:spcPts val="1200"/>
              </a:spcBef>
              <a:defRPr sz="2272"/>
            </a:pPr>
            <a:r>
              <a:t>Constants in java refers to the fixed values, which do not change during execution of the program.</a:t>
            </a:r>
          </a:p>
          <a:p>
            <a:pPr marL="333628" indent="-333628" defTabSz="414781">
              <a:spcBef>
                <a:spcPts val="1200"/>
              </a:spcBef>
              <a:defRPr sz="2272"/>
            </a:pPr>
            <a:r>
              <a:t>A static final variable is effectively a constant.</a:t>
            </a:r>
          </a:p>
          <a:p>
            <a:pPr marL="333628" indent="-333628" defTabSz="414781">
              <a:spcBef>
                <a:spcPts val="1200"/>
              </a:spcBef>
              <a:defRPr sz="2272"/>
            </a:pPr>
            <a:r>
              <a:t>Java constants are normally declared in ALL CAPS. Words in Java constants are normally separated by underscores.</a:t>
            </a:r>
          </a:p>
          <a:p>
            <a:pPr marL="333628" indent="-333628" defTabSz="414781">
              <a:spcBef>
                <a:spcPts val="1200"/>
              </a:spcBef>
              <a:defRPr sz="2272"/>
            </a:pPr>
            <a:r>
              <a:t>An example of constant declaration in Java is written below:</a:t>
            </a:r>
          </a:p>
          <a:p>
            <a:pPr marL="0" lvl="3" indent="486918" defTabSz="414781">
              <a:spcBef>
                <a:spcPts val="1200"/>
              </a:spcBef>
              <a:buSzTx/>
              <a:buFontTx/>
              <a:buNone/>
              <a:defRPr sz="2272"/>
            </a:pPr>
            <a:r>
              <a:t>public class MaxUnits {</a:t>
            </a:r>
          </a:p>
          <a:p>
            <a:pPr marL="0" lvl="3" indent="486918" defTabSz="414781">
              <a:spcBef>
                <a:spcPts val="1200"/>
              </a:spcBef>
              <a:buSzTx/>
              <a:buFontTx/>
              <a:buNone/>
              <a:defRPr sz="2272"/>
            </a:pPr>
            <a:r>
              <a:t>   public static final int MAX_UNITS = 25;</a:t>
            </a:r>
          </a:p>
          <a:p>
            <a:pPr marL="0" lvl="3" indent="486918" defTabSz="414781">
              <a:spcBef>
                <a:spcPts val="1200"/>
              </a:spcBef>
              <a:buSzTx/>
              <a:buFontTx/>
              <a:buNone/>
              <a:defRPr sz="2272"/>
            </a:pPr>
            <a:r>
              <a:t>   static final double SALES_TAX_RATE = 0.85;</a:t>
            </a:r>
          </a:p>
          <a:p>
            <a:pPr marL="0" lvl="3" indent="486918" defTabSz="414781">
              <a:spcBef>
                <a:spcPts val="1200"/>
              </a:spcBef>
              <a:buSzTx/>
              <a:buFontTx/>
              <a:buNone/>
              <a:defRPr sz="2272"/>
            </a:pPr>
            <a:r>
              <a:t>}</a:t>
            </a:r>
          </a:p>
        </p:txBody>
      </p:sp>
      <p:pic>
        <p:nvPicPr>
          <p:cNvPr id="292" name="Screen Shot 2017-02-11 at 08.23.17.png" descr="Screen Shot 2017-02-11 at 08.23.17.png"/>
          <p:cNvPicPr>
            <a:picLocks noChangeAspect="1"/>
          </p:cNvPicPr>
          <p:nvPr/>
        </p:nvPicPr>
        <p:blipFill>
          <a:blip r:embed="rId2">
            <a:extLst/>
          </a:blip>
          <a:stretch>
            <a:fillRect/>
          </a:stretch>
        </p:blipFill>
        <p:spPr>
          <a:xfrm>
            <a:off x="4503429" y="5769142"/>
            <a:ext cx="7985742" cy="409794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0-#ppt_w/2"/>
                                          </p:val>
                                        </p:tav>
                                        <p:tav tm="100000">
                                          <p:val>
                                            <p:strVal val="#ppt_x"/>
                                          </p:val>
                                        </p:tav>
                                      </p:tavLst>
                                    </p:anim>
                                    <p:anim calcmode="lin" valueType="num">
                                      <p:cBhvr>
                                        <p:cTn id="8" dur="10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91">
                                            <p:bg/>
                                          </p:spTgt>
                                        </p:tgtEl>
                                        <p:attrNameLst>
                                          <p:attrName>style.visibility</p:attrName>
                                        </p:attrNameLst>
                                      </p:cBhvr>
                                      <p:to>
                                        <p:strVal val="visible"/>
                                      </p:to>
                                    </p:set>
                                    <p:anim calcmode="lin" valueType="num">
                                      <p:cBhvr>
                                        <p:cTn id="13" dur="1000" fill="hold"/>
                                        <p:tgtEl>
                                          <p:spTgt spid="291">
                                            <p:bg/>
                                          </p:spTgt>
                                        </p:tgtEl>
                                        <p:attrNameLst>
                                          <p:attrName>ppt_x</p:attrName>
                                        </p:attrNameLst>
                                      </p:cBhvr>
                                      <p:tavLst>
                                        <p:tav tm="0">
                                          <p:val>
                                            <p:strVal val="0-#ppt_w/2"/>
                                          </p:val>
                                        </p:tav>
                                        <p:tav tm="100000">
                                          <p:val>
                                            <p:strVal val="#ppt_x"/>
                                          </p:val>
                                        </p:tav>
                                      </p:tavLst>
                                    </p:anim>
                                    <p:anim calcmode="lin" valueType="num">
                                      <p:cBhvr>
                                        <p:cTn id="14" dur="1000" fill="hold"/>
                                        <p:tgtEl>
                                          <p:spTgt spid="291">
                                            <p:bg/>
                                          </p:spTgt>
                                        </p:tgtEl>
                                        <p:attrNameLst>
                                          <p:attrName>ppt_y</p:attrName>
                                        </p:attrNameLst>
                                      </p:cBhvr>
                                      <p:tavLst>
                                        <p:tav tm="0">
                                          <p:val>
                                            <p:strVal val="#ppt_y"/>
                                          </p:val>
                                        </p:tav>
                                        <p:tav tm="100000">
                                          <p:val>
                                            <p:strVal val="#ppt_y"/>
                                          </p:val>
                                        </p:tav>
                                      </p:tavLst>
                                    </p:anim>
                                  </p:childTnLst>
                                </p:cTn>
                              </p:par>
                              <p:par>
                                <p:cTn id="15" presetID="2" presetClass="entr" presetSubtype="8" fill="hold" grpId="2" nodeType="withEffect">
                                  <p:stCondLst>
                                    <p:cond delay="0"/>
                                  </p:stCondLst>
                                  <p:iterate>
                                    <p:tmAbs val="0"/>
                                  </p:iterate>
                                  <p:childTnLst>
                                    <p:set>
                                      <p:cBhvr>
                                        <p:cTn id="16" fill="hold"/>
                                        <p:tgtEl>
                                          <p:spTgt spid="291">
                                            <p:txEl>
                                              <p:pRg st="0" end="0"/>
                                            </p:txEl>
                                          </p:spTgt>
                                        </p:tgtEl>
                                        <p:attrNameLst>
                                          <p:attrName>style.visibility</p:attrName>
                                        </p:attrNameLst>
                                      </p:cBhvr>
                                      <p:to>
                                        <p:strVal val="visible"/>
                                      </p:to>
                                    </p:set>
                                    <p:anim calcmode="lin" valueType="num">
                                      <p:cBhvr>
                                        <p:cTn id="17" dur="1000" fill="hold"/>
                                        <p:tgtEl>
                                          <p:spTgt spid="291">
                                            <p:txEl>
                                              <p:pRg st="0" end="0"/>
                                            </p:txEl>
                                          </p:spTgt>
                                        </p:tgtEl>
                                        <p:attrNameLst>
                                          <p:attrName>ppt_x</p:attrName>
                                        </p:attrNameLst>
                                      </p:cBhvr>
                                      <p:tavLst>
                                        <p:tav tm="0">
                                          <p:val>
                                            <p:strVal val="0-#ppt_w/2"/>
                                          </p:val>
                                        </p:tav>
                                        <p:tav tm="100000">
                                          <p:val>
                                            <p:strVal val="#ppt_x"/>
                                          </p:val>
                                        </p:tav>
                                      </p:tavLst>
                                    </p:anim>
                                    <p:anim calcmode="lin" valueType="num">
                                      <p:cBhvr>
                                        <p:cTn id="18" dur="1000" fill="hold"/>
                                        <p:tgtEl>
                                          <p:spTgt spid="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2" nodeType="clickEffect">
                                  <p:stCondLst>
                                    <p:cond delay="0"/>
                                  </p:stCondLst>
                                  <p:iterate>
                                    <p:tmAbs val="0"/>
                                  </p:iterate>
                                  <p:childTnLst>
                                    <p:set>
                                      <p:cBhvr>
                                        <p:cTn id="22" fill="hold"/>
                                        <p:tgtEl>
                                          <p:spTgt spid="291">
                                            <p:txEl>
                                              <p:pRg st="1" end="1"/>
                                            </p:txEl>
                                          </p:spTgt>
                                        </p:tgtEl>
                                        <p:attrNameLst>
                                          <p:attrName>style.visibility</p:attrName>
                                        </p:attrNameLst>
                                      </p:cBhvr>
                                      <p:to>
                                        <p:strVal val="visible"/>
                                      </p:to>
                                    </p:set>
                                    <p:anim calcmode="lin" valueType="num">
                                      <p:cBhvr>
                                        <p:cTn id="23" dur="1000" fill="hold"/>
                                        <p:tgtEl>
                                          <p:spTgt spid="291">
                                            <p:txEl>
                                              <p:pRg st="1" end="1"/>
                                            </p:txEl>
                                          </p:spTgt>
                                        </p:tgtEl>
                                        <p:attrNameLst>
                                          <p:attrName>ppt_x</p:attrName>
                                        </p:attrNameLst>
                                      </p:cBhvr>
                                      <p:tavLst>
                                        <p:tav tm="0">
                                          <p:val>
                                            <p:strVal val="0-#ppt_w/2"/>
                                          </p:val>
                                        </p:tav>
                                        <p:tav tm="100000">
                                          <p:val>
                                            <p:strVal val="#ppt_x"/>
                                          </p:val>
                                        </p:tav>
                                      </p:tavLst>
                                    </p:anim>
                                    <p:anim calcmode="lin" valueType="num">
                                      <p:cBhvr>
                                        <p:cTn id="24" dur="1000" fill="hold"/>
                                        <p:tgtEl>
                                          <p:spTgt spid="2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2" nodeType="clickEffect">
                                  <p:stCondLst>
                                    <p:cond delay="0"/>
                                  </p:stCondLst>
                                  <p:iterate>
                                    <p:tmAbs val="0"/>
                                  </p:iterate>
                                  <p:childTnLst>
                                    <p:set>
                                      <p:cBhvr>
                                        <p:cTn id="28" fill="hold"/>
                                        <p:tgtEl>
                                          <p:spTgt spid="291">
                                            <p:txEl>
                                              <p:pRg st="2" end="2"/>
                                            </p:txEl>
                                          </p:spTgt>
                                        </p:tgtEl>
                                        <p:attrNameLst>
                                          <p:attrName>style.visibility</p:attrName>
                                        </p:attrNameLst>
                                      </p:cBhvr>
                                      <p:to>
                                        <p:strVal val="visible"/>
                                      </p:to>
                                    </p:set>
                                    <p:anim calcmode="lin" valueType="num">
                                      <p:cBhvr>
                                        <p:cTn id="29" dur="1000" fill="hold"/>
                                        <p:tgtEl>
                                          <p:spTgt spid="291">
                                            <p:txEl>
                                              <p:pRg st="2" end="2"/>
                                            </p:txEl>
                                          </p:spTgt>
                                        </p:tgtEl>
                                        <p:attrNameLst>
                                          <p:attrName>ppt_x</p:attrName>
                                        </p:attrNameLst>
                                      </p:cBhvr>
                                      <p:tavLst>
                                        <p:tav tm="0">
                                          <p:val>
                                            <p:strVal val="0-#ppt_w/2"/>
                                          </p:val>
                                        </p:tav>
                                        <p:tav tm="100000">
                                          <p:val>
                                            <p:strVal val="#ppt_x"/>
                                          </p:val>
                                        </p:tav>
                                      </p:tavLst>
                                    </p:anim>
                                    <p:anim calcmode="lin" valueType="num">
                                      <p:cBhvr>
                                        <p:cTn id="30" dur="1000" fill="hold"/>
                                        <p:tgtEl>
                                          <p:spTgt spid="2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2" nodeType="clickEffect">
                                  <p:stCondLst>
                                    <p:cond delay="0"/>
                                  </p:stCondLst>
                                  <p:iterate>
                                    <p:tmAbs val="0"/>
                                  </p:iterate>
                                  <p:childTnLst>
                                    <p:set>
                                      <p:cBhvr>
                                        <p:cTn id="34" fill="hold"/>
                                        <p:tgtEl>
                                          <p:spTgt spid="291">
                                            <p:txEl>
                                              <p:pRg st="3" end="3"/>
                                            </p:txEl>
                                          </p:spTgt>
                                        </p:tgtEl>
                                        <p:attrNameLst>
                                          <p:attrName>style.visibility</p:attrName>
                                        </p:attrNameLst>
                                      </p:cBhvr>
                                      <p:to>
                                        <p:strVal val="visible"/>
                                      </p:to>
                                    </p:set>
                                    <p:anim calcmode="lin" valueType="num">
                                      <p:cBhvr>
                                        <p:cTn id="35" dur="1000" fill="hold"/>
                                        <p:tgtEl>
                                          <p:spTgt spid="291">
                                            <p:txEl>
                                              <p:pRg st="3" end="3"/>
                                            </p:txEl>
                                          </p:spTgt>
                                        </p:tgtEl>
                                        <p:attrNameLst>
                                          <p:attrName>ppt_x</p:attrName>
                                        </p:attrNameLst>
                                      </p:cBhvr>
                                      <p:tavLst>
                                        <p:tav tm="0">
                                          <p:val>
                                            <p:strVal val="0-#ppt_w/2"/>
                                          </p:val>
                                        </p:tav>
                                        <p:tav tm="100000">
                                          <p:val>
                                            <p:strVal val="#ppt_x"/>
                                          </p:val>
                                        </p:tav>
                                      </p:tavLst>
                                    </p:anim>
                                    <p:anim calcmode="lin" valueType="num">
                                      <p:cBhvr>
                                        <p:cTn id="36" dur="1000" fill="hold"/>
                                        <p:tgtEl>
                                          <p:spTgt spid="2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2" nodeType="clickEffect">
                                  <p:stCondLst>
                                    <p:cond delay="0"/>
                                  </p:stCondLst>
                                  <p:iterate>
                                    <p:tmAbs val="0"/>
                                  </p:iterate>
                                  <p:childTnLst>
                                    <p:set>
                                      <p:cBhvr>
                                        <p:cTn id="40" fill="hold"/>
                                        <p:tgtEl>
                                          <p:spTgt spid="291">
                                            <p:txEl>
                                              <p:pRg st="4" end="4"/>
                                            </p:txEl>
                                          </p:spTgt>
                                        </p:tgtEl>
                                        <p:attrNameLst>
                                          <p:attrName>style.visibility</p:attrName>
                                        </p:attrNameLst>
                                      </p:cBhvr>
                                      <p:to>
                                        <p:strVal val="visible"/>
                                      </p:to>
                                    </p:set>
                                    <p:anim calcmode="lin" valueType="num">
                                      <p:cBhvr>
                                        <p:cTn id="41" dur="1000" fill="hold"/>
                                        <p:tgtEl>
                                          <p:spTgt spid="291">
                                            <p:txEl>
                                              <p:pRg st="4" end="4"/>
                                            </p:txEl>
                                          </p:spTgt>
                                        </p:tgtEl>
                                        <p:attrNameLst>
                                          <p:attrName>ppt_x</p:attrName>
                                        </p:attrNameLst>
                                      </p:cBhvr>
                                      <p:tavLst>
                                        <p:tav tm="0">
                                          <p:val>
                                            <p:strVal val="0-#ppt_w/2"/>
                                          </p:val>
                                        </p:tav>
                                        <p:tav tm="100000">
                                          <p:val>
                                            <p:strVal val="#ppt_x"/>
                                          </p:val>
                                        </p:tav>
                                      </p:tavLst>
                                    </p:anim>
                                    <p:anim calcmode="lin" valueType="num">
                                      <p:cBhvr>
                                        <p:cTn id="42" dur="1000" fill="hold"/>
                                        <p:tgtEl>
                                          <p:spTgt spid="2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2" nodeType="clickEffect">
                                  <p:stCondLst>
                                    <p:cond delay="0"/>
                                  </p:stCondLst>
                                  <p:iterate>
                                    <p:tmAbs val="0"/>
                                  </p:iterate>
                                  <p:childTnLst>
                                    <p:set>
                                      <p:cBhvr>
                                        <p:cTn id="46" fill="hold"/>
                                        <p:tgtEl>
                                          <p:spTgt spid="291">
                                            <p:txEl>
                                              <p:pRg st="5" end="5"/>
                                            </p:txEl>
                                          </p:spTgt>
                                        </p:tgtEl>
                                        <p:attrNameLst>
                                          <p:attrName>style.visibility</p:attrName>
                                        </p:attrNameLst>
                                      </p:cBhvr>
                                      <p:to>
                                        <p:strVal val="visible"/>
                                      </p:to>
                                    </p:set>
                                    <p:anim calcmode="lin" valueType="num">
                                      <p:cBhvr>
                                        <p:cTn id="47" dur="1000" fill="hold"/>
                                        <p:tgtEl>
                                          <p:spTgt spid="291">
                                            <p:txEl>
                                              <p:pRg st="5" end="5"/>
                                            </p:txEl>
                                          </p:spTgt>
                                        </p:tgtEl>
                                        <p:attrNameLst>
                                          <p:attrName>ppt_x</p:attrName>
                                        </p:attrNameLst>
                                      </p:cBhvr>
                                      <p:tavLst>
                                        <p:tav tm="0">
                                          <p:val>
                                            <p:strVal val="0-#ppt_w/2"/>
                                          </p:val>
                                        </p:tav>
                                        <p:tav tm="100000">
                                          <p:val>
                                            <p:strVal val="#ppt_x"/>
                                          </p:val>
                                        </p:tav>
                                      </p:tavLst>
                                    </p:anim>
                                    <p:anim calcmode="lin" valueType="num">
                                      <p:cBhvr>
                                        <p:cTn id="48" dur="1000" fill="hold"/>
                                        <p:tgtEl>
                                          <p:spTgt spid="2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2" nodeType="clickEffect">
                                  <p:stCondLst>
                                    <p:cond delay="0"/>
                                  </p:stCondLst>
                                  <p:iterate>
                                    <p:tmAbs val="0"/>
                                  </p:iterate>
                                  <p:childTnLst>
                                    <p:set>
                                      <p:cBhvr>
                                        <p:cTn id="52" fill="hold"/>
                                        <p:tgtEl>
                                          <p:spTgt spid="291">
                                            <p:txEl>
                                              <p:pRg st="6" end="6"/>
                                            </p:txEl>
                                          </p:spTgt>
                                        </p:tgtEl>
                                        <p:attrNameLst>
                                          <p:attrName>style.visibility</p:attrName>
                                        </p:attrNameLst>
                                      </p:cBhvr>
                                      <p:to>
                                        <p:strVal val="visible"/>
                                      </p:to>
                                    </p:set>
                                    <p:anim calcmode="lin" valueType="num">
                                      <p:cBhvr>
                                        <p:cTn id="53" dur="1000" fill="hold"/>
                                        <p:tgtEl>
                                          <p:spTgt spid="291">
                                            <p:txEl>
                                              <p:pRg st="6" end="6"/>
                                            </p:txEl>
                                          </p:spTgt>
                                        </p:tgtEl>
                                        <p:attrNameLst>
                                          <p:attrName>ppt_x</p:attrName>
                                        </p:attrNameLst>
                                      </p:cBhvr>
                                      <p:tavLst>
                                        <p:tav tm="0">
                                          <p:val>
                                            <p:strVal val="0-#ppt_w/2"/>
                                          </p:val>
                                        </p:tav>
                                        <p:tav tm="100000">
                                          <p:val>
                                            <p:strVal val="#ppt_x"/>
                                          </p:val>
                                        </p:tav>
                                      </p:tavLst>
                                    </p:anim>
                                    <p:anim calcmode="lin" valueType="num">
                                      <p:cBhvr>
                                        <p:cTn id="54" dur="1000" fill="hold"/>
                                        <p:tgtEl>
                                          <p:spTgt spid="2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2" nodeType="clickEffect">
                                  <p:stCondLst>
                                    <p:cond delay="0"/>
                                  </p:stCondLst>
                                  <p:iterate>
                                    <p:tmAbs val="0"/>
                                  </p:iterate>
                                  <p:childTnLst>
                                    <p:set>
                                      <p:cBhvr>
                                        <p:cTn id="58" fill="hold"/>
                                        <p:tgtEl>
                                          <p:spTgt spid="291">
                                            <p:txEl>
                                              <p:pRg st="7" end="7"/>
                                            </p:txEl>
                                          </p:spTgt>
                                        </p:tgtEl>
                                        <p:attrNameLst>
                                          <p:attrName>style.visibility</p:attrName>
                                        </p:attrNameLst>
                                      </p:cBhvr>
                                      <p:to>
                                        <p:strVal val="visible"/>
                                      </p:to>
                                    </p:set>
                                    <p:anim calcmode="lin" valueType="num">
                                      <p:cBhvr>
                                        <p:cTn id="59" dur="1000" fill="hold"/>
                                        <p:tgtEl>
                                          <p:spTgt spid="291">
                                            <p:txEl>
                                              <p:pRg st="7" end="7"/>
                                            </p:txEl>
                                          </p:spTgt>
                                        </p:tgtEl>
                                        <p:attrNameLst>
                                          <p:attrName>ppt_x</p:attrName>
                                        </p:attrNameLst>
                                      </p:cBhvr>
                                      <p:tavLst>
                                        <p:tav tm="0">
                                          <p:val>
                                            <p:strVal val="0-#ppt_w/2"/>
                                          </p:val>
                                        </p:tav>
                                        <p:tav tm="100000">
                                          <p:val>
                                            <p:strVal val="#ppt_x"/>
                                          </p:val>
                                        </p:tav>
                                      </p:tavLst>
                                    </p:anim>
                                    <p:anim calcmode="lin" valueType="num">
                                      <p:cBhvr>
                                        <p:cTn id="60" dur="1000" fill="hold"/>
                                        <p:tgtEl>
                                          <p:spTgt spid="29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2" nodeType="clickEffect">
                                  <p:stCondLst>
                                    <p:cond delay="0"/>
                                  </p:stCondLst>
                                  <p:iterate>
                                    <p:tmAbs val="0"/>
                                  </p:iterate>
                                  <p:childTnLst>
                                    <p:set>
                                      <p:cBhvr>
                                        <p:cTn id="64" fill="hold"/>
                                        <p:tgtEl>
                                          <p:spTgt spid="291">
                                            <p:txEl>
                                              <p:pRg st="8" end="8"/>
                                            </p:txEl>
                                          </p:spTgt>
                                        </p:tgtEl>
                                        <p:attrNameLst>
                                          <p:attrName>style.visibility</p:attrName>
                                        </p:attrNameLst>
                                      </p:cBhvr>
                                      <p:to>
                                        <p:strVal val="visible"/>
                                      </p:to>
                                    </p:set>
                                    <p:anim calcmode="lin" valueType="num">
                                      <p:cBhvr>
                                        <p:cTn id="65" dur="1000" fill="hold"/>
                                        <p:tgtEl>
                                          <p:spTgt spid="291">
                                            <p:txEl>
                                              <p:pRg st="8" end="8"/>
                                            </p:txEl>
                                          </p:spTgt>
                                        </p:tgtEl>
                                        <p:attrNameLst>
                                          <p:attrName>ppt_x</p:attrName>
                                        </p:attrNameLst>
                                      </p:cBhvr>
                                      <p:tavLst>
                                        <p:tav tm="0">
                                          <p:val>
                                            <p:strVal val="0-#ppt_w/2"/>
                                          </p:val>
                                        </p:tav>
                                        <p:tav tm="100000">
                                          <p:val>
                                            <p:strVal val="#ppt_x"/>
                                          </p:val>
                                        </p:tav>
                                      </p:tavLst>
                                    </p:anim>
                                    <p:anim calcmode="lin" valueType="num">
                                      <p:cBhvr>
                                        <p:cTn id="66" dur="1000" fill="hold"/>
                                        <p:tgtEl>
                                          <p:spTgt spid="29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2" build="p" bldLvl="5" animBg="1" advAuto="0"/>
      <p:bldP spid="292"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Body"/>
          <p:cNvSpPr txBox="1">
            <a:spLocks noGrp="1"/>
          </p:cNvSpPr>
          <p:nvPr>
            <p:ph type="body" sz="quarter" idx="1"/>
          </p:nvPr>
        </p:nvSpPr>
        <p:spPr>
          <a:xfrm>
            <a:off x="215900" y="5715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295" name="constants Vs variables"/>
          <p:cNvSpPr txBox="1">
            <a:spLocks noGrp="1"/>
          </p:cNvSpPr>
          <p:nvPr>
            <p:ph type="title"/>
          </p:nvPr>
        </p:nvSpPr>
        <p:spPr>
          <a:xfrm>
            <a:off x="304800" y="12700"/>
            <a:ext cx="11861800" cy="723900"/>
          </a:xfrm>
          <a:prstGeom prst="rect">
            <a:avLst/>
          </a:prstGeom>
        </p:spPr>
        <p:txBody>
          <a:bodyPr>
            <a:normAutofit fontScale="90000"/>
          </a:bodyPr>
          <a:lstStyle>
            <a:lvl1pPr defTabSz="543305">
              <a:spcBef>
                <a:spcPts val="2100"/>
              </a:spcBef>
              <a:defRPr sz="4836"/>
            </a:lvl1pPr>
          </a:lstStyle>
          <a:p>
            <a:r>
              <a:t>constants Vs variables</a:t>
            </a:r>
          </a:p>
        </p:txBody>
      </p:sp>
      <p:pic>
        <p:nvPicPr>
          <p:cNvPr id="296" name="Screen Shot 2017-02-11 at 08.15.27.png" descr="Screen Shot 2017-02-11 at 08.15.27.png"/>
          <p:cNvPicPr>
            <a:picLocks noChangeAspect="1"/>
          </p:cNvPicPr>
          <p:nvPr/>
        </p:nvPicPr>
        <p:blipFill>
          <a:blip r:embed="rId2">
            <a:extLst/>
          </a:blip>
          <a:stretch>
            <a:fillRect/>
          </a:stretch>
        </p:blipFill>
        <p:spPr>
          <a:xfrm>
            <a:off x="7217189" y="3595370"/>
            <a:ext cx="5733371" cy="5663621"/>
          </a:xfrm>
          <a:prstGeom prst="rect">
            <a:avLst/>
          </a:prstGeom>
          <a:ln w="12700">
            <a:miter lim="400000"/>
          </a:ln>
        </p:spPr>
      </p:pic>
      <p:pic>
        <p:nvPicPr>
          <p:cNvPr id="297" name="Screen Shot 2017-02-11 at 08.23.54.png" descr="Screen Shot 2017-02-11 at 08.23.54.png"/>
          <p:cNvPicPr>
            <a:picLocks noChangeAspect="1"/>
          </p:cNvPicPr>
          <p:nvPr/>
        </p:nvPicPr>
        <p:blipFill>
          <a:blip r:embed="rId3">
            <a:extLst/>
          </a:blip>
          <a:stretch>
            <a:fillRect/>
          </a:stretch>
        </p:blipFill>
        <p:spPr>
          <a:xfrm>
            <a:off x="190500" y="602048"/>
            <a:ext cx="8025403" cy="405337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296"/>
                                        </p:tgtEl>
                                        <p:attrNameLst>
                                          <p:attrName>style.visibility</p:attrName>
                                        </p:attrNameLst>
                                      </p:cBhvr>
                                      <p:to>
                                        <p:strVal val="visible"/>
                                      </p:to>
                                    </p:set>
                                    <p:anim calcmode="lin" valueType="num">
                                      <p:cBhvr>
                                        <p:cTn id="7" dur="1000" fill="hold"/>
                                        <p:tgtEl>
                                          <p:spTgt spid="296"/>
                                        </p:tgtEl>
                                        <p:attrNameLst>
                                          <p:attrName>ppt_x</p:attrName>
                                        </p:attrNameLst>
                                      </p:cBhvr>
                                      <p:tavLst>
                                        <p:tav tm="0">
                                          <p:val>
                                            <p:strVal val="1+#ppt_w/2"/>
                                          </p:val>
                                        </p:tav>
                                        <p:tav tm="100000">
                                          <p:val>
                                            <p:strVal val="#ppt_x"/>
                                          </p:val>
                                        </p:tav>
                                      </p:tavLst>
                                    </p:anim>
                                    <p:anim calcmode="lin" valueType="num">
                                      <p:cBhvr>
                                        <p:cTn id="8" dur="1000" fill="hold"/>
                                        <p:tgtEl>
                                          <p:spTgt spid="2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2" nodeType="clickEffect">
                                  <p:stCondLst>
                                    <p:cond delay="0"/>
                                  </p:stCondLst>
                                  <p:iterate>
                                    <p:tmAbs val="0"/>
                                  </p:iterate>
                                  <p:childTnLst>
                                    <p:set>
                                      <p:cBhvr>
                                        <p:cTn id="12" fill="hold"/>
                                        <p:tgtEl>
                                          <p:spTgt spid="297"/>
                                        </p:tgtEl>
                                        <p:attrNameLst>
                                          <p:attrName>style.visibility</p:attrName>
                                        </p:attrNameLst>
                                      </p:cBhvr>
                                      <p:to>
                                        <p:strVal val="visible"/>
                                      </p:to>
                                    </p:set>
                                    <p:anim calcmode="lin" valueType="num">
                                      <p:cBhvr>
                                        <p:cTn id="13" dur="1000" fill="hold"/>
                                        <p:tgtEl>
                                          <p:spTgt spid="297"/>
                                        </p:tgtEl>
                                        <p:attrNameLst>
                                          <p:attrName>ppt_x</p:attrName>
                                        </p:attrNameLst>
                                      </p:cBhvr>
                                      <p:tavLst>
                                        <p:tav tm="0">
                                          <p:val>
                                            <p:strVal val="0-#ppt_w/2"/>
                                          </p:val>
                                        </p:tav>
                                        <p:tav tm="100000">
                                          <p:val>
                                            <p:strVal val="#ppt_x"/>
                                          </p:val>
                                        </p:tav>
                                      </p:tavLst>
                                    </p:anim>
                                    <p:anim calcmode="lin" valueType="num">
                                      <p:cBhvr>
                                        <p:cTn id="14" dur="1000" fill="hold"/>
                                        <p:tgtEl>
                                          <p:spTgt spid="2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1" animBg="1" advAuto="0"/>
      <p:bldP spid="29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Body"/>
          <p:cNvSpPr txBox="1">
            <a:spLocks noGrp="1"/>
          </p:cNvSpPr>
          <p:nvPr>
            <p:ph type="body" sz="quarter" idx="1"/>
          </p:nvPr>
        </p:nvSpPr>
        <p:spPr>
          <a:xfrm>
            <a:off x="444500" y="11049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300" name="identifiers in java"/>
          <p:cNvSpPr txBox="1">
            <a:spLocks noGrp="1"/>
          </p:cNvSpPr>
          <p:nvPr>
            <p:ph type="title"/>
          </p:nvPr>
        </p:nvSpPr>
        <p:spPr>
          <a:xfrm>
            <a:off x="571500" y="184785"/>
            <a:ext cx="11861800" cy="723901"/>
          </a:xfrm>
          <a:prstGeom prst="rect">
            <a:avLst/>
          </a:prstGeom>
        </p:spPr>
        <p:txBody>
          <a:bodyPr>
            <a:normAutofit fontScale="90000"/>
          </a:bodyPr>
          <a:lstStyle>
            <a:lvl1pPr defTabSz="543305">
              <a:spcBef>
                <a:spcPts val="2100"/>
              </a:spcBef>
              <a:defRPr sz="4836"/>
            </a:lvl1pPr>
          </a:lstStyle>
          <a:p>
            <a:r>
              <a:t>identifiers in java</a:t>
            </a:r>
          </a:p>
        </p:txBody>
      </p:sp>
      <p:sp>
        <p:nvSpPr>
          <p:cNvPr id="301" name="The name given to a variable, method, class or interface is known as an identifier. As the term suggests, the way the compiler knows which variables it's dealing with is through the identifier.…"/>
          <p:cNvSpPr>
            <a:spLocks noGrp="1"/>
          </p:cNvSpPr>
          <p:nvPr>
            <p:ph type="body" idx="13"/>
          </p:nvPr>
        </p:nvSpPr>
        <p:spPr>
          <a:xfrm>
            <a:off x="393700" y="1412726"/>
            <a:ext cx="12217400" cy="81249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55802" indent="-455802" defTabSz="566674">
              <a:spcBef>
                <a:spcPts val="1700"/>
              </a:spcBef>
              <a:defRPr sz="3104"/>
            </a:pPr>
            <a:r>
              <a:t>The name given to a variable, method, class or interface is known as an identifier. As the term suggests, the way the compiler knows which variables it's dealing with is through the identifier.</a:t>
            </a:r>
          </a:p>
          <a:p>
            <a:pPr marL="455802" indent="-455802" defTabSz="566674">
              <a:spcBef>
                <a:spcPts val="1700"/>
              </a:spcBef>
              <a:defRPr sz="3104"/>
            </a:pPr>
            <a:r>
              <a:t>There are certain rules for identifiers:</a:t>
            </a:r>
          </a:p>
          <a:p>
            <a:pPr marL="1050356" lvl="2" indent="-311216" defTabSz="566674">
              <a:spcBef>
                <a:spcPts val="1700"/>
              </a:spcBef>
              <a:buSzPct val="100000"/>
              <a:buFontTx/>
              <a:buChar char="•"/>
              <a:defRPr sz="3104"/>
            </a:pPr>
            <a:r>
              <a:t>reserved words cannot be used.</a:t>
            </a:r>
          </a:p>
          <a:p>
            <a:pPr marL="1050356" lvl="2" indent="-311216" defTabSz="566674">
              <a:spcBef>
                <a:spcPts val="1700"/>
              </a:spcBef>
              <a:buSzPct val="100000"/>
              <a:buFontTx/>
              <a:buChar char="•"/>
              <a:defRPr sz="3104"/>
            </a:pPr>
            <a:r>
              <a:t>they cannot start with a digit but digits can be used after the first character (e.g., name1, n2ame are valid).</a:t>
            </a:r>
          </a:p>
          <a:p>
            <a:pPr marL="1050356" lvl="2" indent="-311216" defTabSz="566674">
              <a:spcBef>
                <a:spcPts val="1700"/>
              </a:spcBef>
              <a:buSzPct val="100000"/>
              <a:buFontTx/>
              <a:buChar char="•"/>
              <a:defRPr sz="3104"/>
            </a:pPr>
            <a:r>
              <a:t>they can start with a letter, an underscore (i.e., "_") or a dollar sign (i.e., "$").</a:t>
            </a:r>
          </a:p>
          <a:p>
            <a:pPr marL="1050356" lvl="2" indent="-311216" defTabSz="566674">
              <a:spcBef>
                <a:spcPts val="1700"/>
              </a:spcBef>
              <a:buSzPct val="100000"/>
              <a:buFontTx/>
              <a:buChar char="•"/>
              <a:defRPr sz="3104"/>
            </a:pPr>
            <a:r>
              <a:t>you cannot use other symbols or spaces (e.g., "%","^","&amp;","#").</a:t>
            </a:r>
          </a:p>
          <a:p>
            <a:pPr marL="455802" indent="-455802" defTabSz="566674">
              <a:spcBef>
                <a:spcPts val="1700"/>
              </a:spcBef>
              <a:defRPr sz="3104"/>
            </a:pPr>
            <a:r>
              <a:t>Always give your variables meaningful identifiers. If a variable holds the price of a book, then call it something like "bookPrice".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Body"/>
          <p:cNvSpPr txBox="1">
            <a:spLocks noGrp="1"/>
          </p:cNvSpPr>
          <p:nvPr>
            <p:ph type="body" sz="quarter" idx="1"/>
          </p:nvPr>
        </p:nvSpPr>
        <p:spPr>
          <a:xfrm>
            <a:off x="406400" y="9652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304" name="reserved words"/>
          <p:cNvSpPr txBox="1">
            <a:spLocks noGrp="1"/>
          </p:cNvSpPr>
          <p:nvPr>
            <p:ph type="title"/>
          </p:nvPr>
        </p:nvSpPr>
        <p:spPr>
          <a:xfrm>
            <a:off x="406400" y="304800"/>
            <a:ext cx="11861800" cy="723900"/>
          </a:xfrm>
          <a:prstGeom prst="rect">
            <a:avLst/>
          </a:prstGeom>
        </p:spPr>
        <p:txBody>
          <a:bodyPr>
            <a:normAutofit fontScale="90000"/>
          </a:bodyPr>
          <a:lstStyle>
            <a:lvl1pPr defTabSz="543305">
              <a:spcBef>
                <a:spcPts val="2100"/>
              </a:spcBef>
              <a:defRPr sz="4836"/>
            </a:lvl1pPr>
          </a:lstStyle>
          <a:p>
            <a:r>
              <a:t>reserved words</a:t>
            </a:r>
          </a:p>
        </p:txBody>
      </p:sp>
      <p:sp>
        <p:nvSpPr>
          <p:cNvPr id="305" name="In the Java programming language, a keyword is one of 50 reserved words that have a predefined meaning in the language; because of this, programmers cannot use keywords as names for variables, methods, classes, or as any other identifier"/>
          <p:cNvSpPr>
            <a:spLocks noGrp="1"/>
          </p:cNvSpPr>
          <p:nvPr>
            <p:ph type="body" idx="13"/>
          </p:nvPr>
        </p:nvSpPr>
        <p:spPr>
          <a:xfrm>
            <a:off x="406400" y="1092200"/>
            <a:ext cx="12192000" cy="19842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99415" indent="-399415" defTabSz="496570">
              <a:spcBef>
                <a:spcPts val="1500"/>
              </a:spcBef>
              <a:defRPr sz="2720"/>
            </a:pPr>
            <a:r>
              <a:t>In the Java programming language, a keyword is one of 50 reserved words that have a </a:t>
            </a:r>
            <a:r>
              <a:rPr b="1"/>
              <a:t>predefined meaning</a:t>
            </a:r>
            <a:r>
              <a:t> in the language; because of this, </a:t>
            </a:r>
            <a:r>
              <a:rPr b="1"/>
              <a:t>programmers cannot use keywords as names</a:t>
            </a:r>
            <a:r>
              <a:t> for variables, methods, classes, or as any other identifier</a:t>
            </a:r>
          </a:p>
        </p:txBody>
      </p:sp>
      <p:pic>
        <p:nvPicPr>
          <p:cNvPr id="306" name="Screen Shot 2017-02-11 at 08.03.09.png" descr="Screen Shot 2017-02-11 at 08.03.09.png"/>
          <p:cNvPicPr>
            <a:picLocks noChangeAspect="1"/>
          </p:cNvPicPr>
          <p:nvPr/>
        </p:nvPicPr>
        <p:blipFill>
          <a:blip r:embed="rId2">
            <a:extLst/>
          </a:blip>
          <a:stretch>
            <a:fillRect/>
          </a:stretch>
        </p:blipFill>
        <p:spPr>
          <a:xfrm>
            <a:off x="1475190" y="3012975"/>
            <a:ext cx="10054420" cy="683616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Body"/>
          <p:cNvSpPr txBox="1">
            <a:spLocks noGrp="1"/>
          </p:cNvSpPr>
          <p:nvPr>
            <p:ph type="body" sz="quarter" idx="1"/>
          </p:nvPr>
        </p:nvSpPr>
        <p:spPr>
          <a:xfrm>
            <a:off x="342900" y="7620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309" name="java data types"/>
          <p:cNvSpPr txBox="1">
            <a:spLocks noGrp="1"/>
          </p:cNvSpPr>
          <p:nvPr>
            <p:ph type="title"/>
          </p:nvPr>
        </p:nvSpPr>
        <p:spPr>
          <a:xfrm>
            <a:off x="431800" y="-12700"/>
            <a:ext cx="11861800" cy="723900"/>
          </a:xfrm>
          <a:prstGeom prst="rect">
            <a:avLst/>
          </a:prstGeom>
        </p:spPr>
        <p:txBody>
          <a:bodyPr>
            <a:normAutofit fontScale="90000"/>
          </a:bodyPr>
          <a:lstStyle>
            <a:lvl1pPr defTabSz="543305">
              <a:spcBef>
                <a:spcPts val="2100"/>
              </a:spcBef>
              <a:defRPr sz="4836"/>
            </a:lvl1pPr>
          </a:lstStyle>
          <a:p>
            <a:r>
              <a:t>java data types</a:t>
            </a:r>
          </a:p>
        </p:txBody>
      </p:sp>
      <p:sp>
        <p:nvSpPr>
          <p:cNvPr id="310" name="Based on Datatype of the variable, OS will allocate space to the variable and decide what can be stored in that space/memory…"/>
          <p:cNvSpPr>
            <a:spLocks noGrp="1"/>
          </p:cNvSpPr>
          <p:nvPr>
            <p:ph type="body" idx="13"/>
          </p:nvPr>
        </p:nvSpPr>
        <p:spPr>
          <a:xfrm>
            <a:off x="228600" y="1118111"/>
            <a:ext cx="4529882" cy="85586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19531" indent="-319531" defTabSz="397256">
              <a:spcBef>
                <a:spcPts val="1200"/>
              </a:spcBef>
              <a:defRPr sz="2176"/>
            </a:pPr>
            <a:r>
              <a:t>Based on Datatype of the variable, OS will allocate space to the variable and decide what can be stored in that space/memory</a:t>
            </a:r>
          </a:p>
          <a:p>
            <a:pPr marL="319531" indent="-319531" defTabSz="397256">
              <a:spcBef>
                <a:spcPts val="1200"/>
              </a:spcBef>
              <a:defRPr sz="2176"/>
            </a:pPr>
            <a:r>
              <a:t>A data type has </a:t>
            </a:r>
          </a:p>
          <a:p>
            <a:pPr marL="477252" lvl="1" indent="-218172" defTabSz="397256">
              <a:spcBef>
                <a:spcPts val="1200"/>
              </a:spcBef>
              <a:buSzPct val="100000"/>
              <a:buFontTx/>
              <a:buChar char="•"/>
              <a:defRPr sz="2176"/>
            </a:pPr>
            <a:r>
              <a:t>Name (java key word, like int, String, boolean, etc)</a:t>
            </a:r>
          </a:p>
          <a:p>
            <a:pPr marL="477252" lvl="1" indent="-218172" defTabSz="397256">
              <a:spcBef>
                <a:spcPts val="1200"/>
              </a:spcBef>
              <a:buSzPct val="100000"/>
              <a:buFontTx/>
              <a:buChar char="•"/>
              <a:defRPr sz="2176"/>
            </a:pPr>
            <a:r>
              <a:t>Size (how much memory is used)</a:t>
            </a:r>
          </a:p>
          <a:p>
            <a:pPr marL="477252" lvl="1" indent="-218172" defTabSz="397256">
              <a:spcBef>
                <a:spcPts val="1200"/>
              </a:spcBef>
              <a:buSzPct val="100000"/>
              <a:buFontTx/>
              <a:buChar char="•"/>
              <a:defRPr sz="2176"/>
            </a:pPr>
            <a:r>
              <a:t>Default value</a:t>
            </a:r>
          </a:p>
          <a:p>
            <a:pPr marL="319531" indent="-319531" defTabSz="397256">
              <a:spcBef>
                <a:spcPts val="1200"/>
              </a:spcBef>
              <a:defRPr sz="2176"/>
            </a:pPr>
            <a:endParaRPr/>
          </a:p>
          <a:p>
            <a:pPr marL="319531" indent="-319531" defTabSz="397256">
              <a:spcBef>
                <a:spcPts val="1200"/>
              </a:spcBef>
              <a:defRPr sz="2176"/>
            </a:pPr>
            <a:r>
              <a:t>There are two data types available in Java </a:t>
            </a:r>
          </a:p>
          <a:p>
            <a:pPr marL="477252" lvl="1" indent="-218172" defTabSz="397256">
              <a:spcBef>
                <a:spcPts val="1200"/>
              </a:spcBef>
              <a:buSzPct val="100000"/>
              <a:buFontTx/>
              <a:buChar char="•"/>
              <a:defRPr sz="2176"/>
            </a:pPr>
            <a:r>
              <a:t>Primitive Data Types</a:t>
            </a:r>
          </a:p>
          <a:p>
            <a:pPr marL="477252" lvl="1" indent="-218172" defTabSz="397256">
              <a:spcBef>
                <a:spcPts val="1200"/>
              </a:spcBef>
              <a:buSzPct val="100000"/>
              <a:buFontTx/>
              <a:buChar char="•"/>
              <a:defRPr sz="2176"/>
            </a:pPr>
            <a:r>
              <a:t>Non Primitive Data Type (Reference/Object Data Types)</a:t>
            </a:r>
          </a:p>
        </p:txBody>
      </p:sp>
      <p:pic>
        <p:nvPicPr>
          <p:cNvPr id="311" name="Screen Shot 2017-02-07 at 20.42.11.png" descr="Screen Shot 2017-02-07 at 20.42.11.png"/>
          <p:cNvPicPr>
            <a:picLocks noChangeAspect="1"/>
          </p:cNvPicPr>
          <p:nvPr/>
        </p:nvPicPr>
        <p:blipFill>
          <a:blip r:embed="rId2">
            <a:extLst/>
          </a:blip>
          <a:stretch>
            <a:fillRect/>
          </a:stretch>
        </p:blipFill>
        <p:spPr>
          <a:xfrm>
            <a:off x="4782908" y="908485"/>
            <a:ext cx="7993918" cy="8317482"/>
          </a:xfrm>
          <a:prstGeom prst="rect">
            <a:avLst/>
          </a:prstGeom>
          <a:ln w="12700">
            <a:miter lim="400000"/>
          </a:ln>
        </p:spPr>
      </p:pic>
      <p:sp>
        <p:nvSpPr>
          <p:cNvPr id="312" name="String"/>
          <p:cNvSpPr/>
          <p:nvPr/>
        </p:nvSpPr>
        <p:spPr>
          <a:xfrm>
            <a:off x="10991545" y="3493469"/>
            <a:ext cx="1692886" cy="457201"/>
          </a:xfrm>
          <a:prstGeom prst="rect">
            <a:avLst/>
          </a:prstGeom>
          <a:solidFill>
            <a:srgbClr val="277BB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spcBef>
                <a:spcPts val="0"/>
              </a:spcBef>
              <a:defRPr sz="2400" spc="0">
                <a:solidFill>
                  <a:srgbClr val="FFFFFF"/>
                </a:solidFill>
                <a:latin typeface="DIN Alternate"/>
                <a:ea typeface="DIN Alternate"/>
                <a:cs typeface="DIN Alternate"/>
                <a:sym typeface="DIN Alternate"/>
              </a:defRPr>
            </a:lvl1pPr>
          </a:lstStyle>
          <a:p>
            <a:r>
              <a:t>String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11"/>
                                        </p:tgtEl>
                                        <p:attrNameLst>
                                          <p:attrName>style.visibility</p:attrName>
                                        </p:attrNameLst>
                                      </p:cBhvr>
                                      <p:to>
                                        <p:strVal val="visible"/>
                                      </p:to>
                                    </p:set>
                                    <p:anim calcmode="lin" valueType="num">
                                      <p:cBhvr>
                                        <p:cTn id="7" dur="1000" fill="hold"/>
                                        <p:tgtEl>
                                          <p:spTgt spid="311"/>
                                        </p:tgtEl>
                                        <p:attrNameLst>
                                          <p:attrName>ppt_x</p:attrName>
                                        </p:attrNameLst>
                                      </p:cBhvr>
                                      <p:tavLst>
                                        <p:tav tm="0">
                                          <p:val>
                                            <p:strVal val="0-#ppt_w/2"/>
                                          </p:val>
                                        </p:tav>
                                        <p:tav tm="100000">
                                          <p:val>
                                            <p:strVal val="#ppt_x"/>
                                          </p:val>
                                        </p:tav>
                                      </p:tavLst>
                                    </p:anim>
                                    <p:anim calcmode="lin" valueType="num">
                                      <p:cBhvr>
                                        <p:cTn id="8" dur="1000" fill="hold"/>
                                        <p:tgtEl>
                                          <p:spTgt spid="3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12"/>
                                        </p:tgtEl>
                                        <p:attrNameLst>
                                          <p:attrName>style.visibility</p:attrName>
                                        </p:attrNameLst>
                                      </p:cBhvr>
                                      <p:to>
                                        <p:strVal val="visible"/>
                                      </p:to>
                                    </p:set>
                                    <p:anim calcmode="lin" valueType="num">
                                      <p:cBhvr>
                                        <p:cTn id="13" dur="1000" fill="hold"/>
                                        <p:tgtEl>
                                          <p:spTgt spid="312"/>
                                        </p:tgtEl>
                                        <p:attrNameLst>
                                          <p:attrName>ppt_x</p:attrName>
                                        </p:attrNameLst>
                                      </p:cBhvr>
                                      <p:tavLst>
                                        <p:tav tm="0">
                                          <p:val>
                                            <p:strVal val="0-#ppt_w/2"/>
                                          </p:val>
                                        </p:tav>
                                        <p:tav tm="100000">
                                          <p:val>
                                            <p:strVal val="#ppt_x"/>
                                          </p:val>
                                        </p:tav>
                                      </p:tavLst>
                                    </p:anim>
                                    <p:anim calcmode="lin" valueType="num">
                                      <p:cBhvr>
                                        <p:cTn id="14" dur="1000" fill="hold"/>
                                        <p:tgtEl>
                                          <p:spTgt spid="3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1" animBg="1" advAuto="0"/>
      <p:bldP spid="31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Body"/>
          <p:cNvSpPr txBox="1">
            <a:spLocks noGrp="1"/>
          </p:cNvSpPr>
          <p:nvPr>
            <p:ph type="body" sz="quarter" idx="1"/>
          </p:nvPr>
        </p:nvSpPr>
        <p:spPr>
          <a:xfrm>
            <a:off x="368300" y="1308100"/>
            <a:ext cx="11861800" cy="1271"/>
          </a:xfrm>
          <a:prstGeom prst="rect">
            <a:avLst/>
          </a:prstGeom>
        </p:spPr>
        <p:txBody>
          <a:bodyPr>
            <a:normAutofit fontScale="25000" lnSpcReduction="20000"/>
          </a:bodyPr>
          <a:lstStyle/>
          <a:p>
            <a:pPr marL="187960" indent="-187960" defTabSz="233679">
              <a:spcBef>
                <a:spcPts val="700"/>
              </a:spcBef>
              <a:defRPr sz="1280"/>
            </a:pPr>
            <a:endParaRPr/>
          </a:p>
        </p:txBody>
      </p:sp>
      <p:sp>
        <p:nvSpPr>
          <p:cNvPr id="315" name="what is method?"/>
          <p:cNvSpPr txBox="1">
            <a:spLocks noGrp="1"/>
          </p:cNvSpPr>
          <p:nvPr>
            <p:ph type="title"/>
          </p:nvPr>
        </p:nvSpPr>
        <p:spPr>
          <a:xfrm>
            <a:off x="571500" y="623569"/>
            <a:ext cx="11861800" cy="723901"/>
          </a:xfrm>
          <a:prstGeom prst="rect">
            <a:avLst/>
          </a:prstGeom>
        </p:spPr>
        <p:txBody>
          <a:bodyPr>
            <a:normAutofit fontScale="90000"/>
          </a:bodyPr>
          <a:lstStyle>
            <a:lvl1pPr defTabSz="543305">
              <a:spcBef>
                <a:spcPts val="2100"/>
              </a:spcBef>
              <a:defRPr sz="4836"/>
            </a:lvl1pPr>
          </a:lstStyle>
          <a:p>
            <a:r>
              <a:t>what is method?</a:t>
            </a:r>
          </a:p>
        </p:txBody>
      </p:sp>
      <p:sp>
        <p:nvSpPr>
          <p:cNvPr id="316" name="Methods operate on internal state of an object and object to object communication is done by methods.…"/>
          <p:cNvSpPr>
            <a:spLocks noGrp="1"/>
          </p:cNvSpPr>
          <p:nvPr>
            <p:ph type="body" idx="13"/>
          </p:nvPr>
        </p:nvSpPr>
        <p:spPr>
          <a:xfrm>
            <a:off x="571500" y="1404689"/>
            <a:ext cx="12169478" cy="191288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187960" indent="-187960" defTabSz="233679">
              <a:spcBef>
                <a:spcPts val="700"/>
              </a:spcBef>
              <a:defRPr sz="2000"/>
            </a:pPr>
            <a:r>
              <a:t>Methods operate on internal state of an object and object to object communication is done by methods.</a:t>
            </a:r>
          </a:p>
          <a:p>
            <a:pPr marL="187960" indent="-187960" defTabSz="233679">
              <a:spcBef>
                <a:spcPts val="700"/>
              </a:spcBef>
              <a:defRPr sz="2000"/>
            </a:pPr>
            <a:r>
              <a:t>Method is a collection of statements which are grouped together to perform an action/operation.</a:t>
            </a:r>
          </a:p>
          <a:p>
            <a:pPr marL="187960" indent="-187960" defTabSz="233679">
              <a:spcBef>
                <a:spcPts val="700"/>
              </a:spcBef>
              <a:defRPr sz="2000"/>
            </a:pPr>
            <a:r>
              <a:t>Method can be invoked in program at any time just by calling its name.</a:t>
            </a:r>
          </a:p>
          <a:p>
            <a:pPr marL="0" indent="0" defTabSz="233679">
              <a:spcBef>
                <a:spcPts val="700"/>
              </a:spcBef>
              <a:buSzTx/>
              <a:buFontTx/>
              <a:buNone/>
              <a:defRPr sz="1200"/>
            </a:pPr>
            <a:endParaRPr/>
          </a:p>
          <a:p>
            <a:pPr marL="0" indent="0" defTabSz="233679">
              <a:spcBef>
                <a:spcPts val="700"/>
              </a:spcBef>
              <a:buSzTx/>
              <a:buFontTx/>
              <a:buNone/>
              <a:defRPr sz="1200"/>
            </a:pPr>
            <a:endParaRPr/>
          </a:p>
          <a:p>
            <a:pPr marL="0" indent="0" defTabSz="233679">
              <a:spcBef>
                <a:spcPts val="700"/>
              </a:spcBef>
              <a:buSzTx/>
              <a:buFontTx/>
              <a:buNone/>
              <a:defRPr sz="1200"/>
            </a:pPr>
            <a:endParaRPr/>
          </a:p>
          <a:p>
            <a:pPr marL="0" indent="0" defTabSz="233679">
              <a:spcBef>
                <a:spcPts val="700"/>
              </a:spcBef>
              <a:buSzTx/>
              <a:buFontTx/>
              <a:buNone/>
              <a:defRPr sz="1200"/>
            </a:pPr>
            <a:endParaRPr/>
          </a:p>
          <a:p>
            <a:pPr marL="0" indent="0" defTabSz="233679">
              <a:spcBef>
                <a:spcPts val="700"/>
              </a:spcBef>
              <a:buSzTx/>
              <a:buFontTx/>
              <a:buNone/>
              <a:defRPr sz="1200"/>
            </a:pPr>
            <a:endParaRPr/>
          </a:p>
        </p:txBody>
      </p:sp>
      <p:pic>
        <p:nvPicPr>
          <p:cNvPr id="317" name="Screen Shot 2017-02-07 at 22.32.02.png" descr="Screen Shot 2017-02-07 at 22.32.02.png"/>
          <p:cNvPicPr>
            <a:picLocks noChangeAspect="1"/>
          </p:cNvPicPr>
          <p:nvPr/>
        </p:nvPicPr>
        <p:blipFill>
          <a:blip r:embed="rId2">
            <a:extLst/>
          </a:blip>
          <a:stretch>
            <a:fillRect/>
          </a:stretch>
        </p:blipFill>
        <p:spPr>
          <a:xfrm>
            <a:off x="409279" y="4875631"/>
            <a:ext cx="7526681" cy="4798671"/>
          </a:xfrm>
          <a:prstGeom prst="rect">
            <a:avLst/>
          </a:prstGeom>
          <a:ln w="25400">
            <a:solidFill>
              <a:srgbClr val="000000"/>
            </a:solidFill>
            <a:miter lim="400000"/>
          </a:ln>
        </p:spPr>
      </p:pic>
      <p:sp>
        <p:nvSpPr>
          <p:cNvPr id="318" name="Method can be:…"/>
          <p:cNvSpPr txBox="1"/>
          <p:nvPr/>
        </p:nvSpPr>
        <p:spPr>
          <a:xfrm>
            <a:off x="-1416355" y="2781300"/>
            <a:ext cx="14264234" cy="452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349500" lvl="4" indent="-469900">
              <a:spcBef>
                <a:spcPts val="1800"/>
              </a:spcBef>
              <a:buSzPct val="75000"/>
              <a:buFont typeface="Zapf Dingbats"/>
              <a:buChar char="➤"/>
              <a:defRPr sz="2200" spc="0">
                <a:latin typeface="Iowan Old Style"/>
                <a:ea typeface="Iowan Old Style"/>
                <a:cs typeface="Iowan Old Style"/>
                <a:sym typeface="Iowan Old Style"/>
              </a:defRPr>
            </a:pPr>
            <a:r>
              <a:t>Method can be: </a:t>
            </a:r>
          </a:p>
          <a:p>
            <a:pPr marL="2606842" lvl="6" indent="-320842">
              <a:spcBef>
                <a:spcPts val="1800"/>
              </a:spcBef>
              <a:buSzPct val="100000"/>
              <a:buChar char="•"/>
              <a:defRPr sz="2200" spc="0">
                <a:latin typeface="Iowan Old Style"/>
                <a:ea typeface="Iowan Old Style"/>
                <a:cs typeface="Iowan Old Style"/>
                <a:sym typeface="Iowan Old Style"/>
              </a:defRPr>
            </a:pPr>
            <a:r>
              <a:t>Predefined : which is already defined by java, stored in java library. For e.g. System.out.println()) </a:t>
            </a:r>
          </a:p>
          <a:p>
            <a:pPr marL="2606842" lvl="6" indent="-320842">
              <a:spcBef>
                <a:spcPts val="1800"/>
              </a:spcBef>
              <a:buSzPct val="100000"/>
              <a:buChar char="•"/>
              <a:defRPr sz="2200" spc="0">
                <a:latin typeface="Iowan Old Style"/>
                <a:ea typeface="Iowan Old Style"/>
                <a:cs typeface="Iowan Old Style"/>
                <a:sym typeface="Iowan Old Style"/>
              </a:defRPr>
            </a:pPr>
            <a:r>
              <a:t>User defined: which is defined by you/programmer</a:t>
            </a:r>
          </a:p>
          <a:p>
            <a:pPr lvl="8" indent="1828800" algn="r">
              <a:spcBef>
                <a:spcPts val="1800"/>
              </a:spcBef>
              <a:defRPr sz="2200" spc="0">
                <a:latin typeface="Iowan Old Style"/>
                <a:ea typeface="Iowan Old Style"/>
                <a:cs typeface="Iowan Old Style"/>
                <a:sym typeface="Iowan Old Style"/>
              </a:defRPr>
            </a:pPr>
            <a:r>
              <a:t>1. With Return type With Parameters</a:t>
            </a:r>
          </a:p>
          <a:p>
            <a:pPr lvl="8" indent="1828800" algn="r">
              <a:spcBef>
                <a:spcPts val="1800"/>
              </a:spcBef>
              <a:defRPr sz="2200" spc="0">
                <a:latin typeface="Iowan Old Style"/>
                <a:ea typeface="Iowan Old Style"/>
                <a:cs typeface="Iowan Old Style"/>
                <a:sym typeface="Iowan Old Style"/>
              </a:defRPr>
            </a:pPr>
            <a:r>
              <a:t>2.  With Return type, No Parameters</a:t>
            </a:r>
          </a:p>
          <a:p>
            <a:pPr lvl="8" indent="1828800" algn="r">
              <a:spcBef>
                <a:spcPts val="1800"/>
              </a:spcBef>
              <a:defRPr sz="2200" spc="0">
                <a:latin typeface="Iowan Old Style"/>
                <a:ea typeface="Iowan Old Style"/>
                <a:cs typeface="Iowan Old Style"/>
                <a:sym typeface="Iowan Old Style"/>
              </a:defRPr>
            </a:pPr>
            <a:r>
              <a:t>3.  No Return type, With Parameters</a:t>
            </a:r>
          </a:p>
          <a:p>
            <a:pPr lvl="3" indent="685800" algn="r">
              <a:spcBef>
                <a:spcPts val="1800"/>
              </a:spcBef>
              <a:defRPr sz="2200" spc="0">
                <a:latin typeface="Iowan Old Style"/>
                <a:ea typeface="Iowan Old Style"/>
                <a:cs typeface="Iowan Old Style"/>
                <a:sym typeface="Iowan Old Style"/>
              </a:defRPr>
            </a:pPr>
            <a:r>
              <a:t>4.  No Return type,    No Parameters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1000" fill="hold"/>
                                        <p:tgtEl>
                                          <p:spTgt spid="317"/>
                                        </p:tgtEl>
                                        <p:attrNameLst>
                                          <p:attrName>ppt_x</p:attrName>
                                        </p:attrNameLst>
                                      </p:cBhvr>
                                      <p:tavLst>
                                        <p:tav tm="0">
                                          <p:val>
                                            <p:strVal val="0-#ppt_w/2"/>
                                          </p:val>
                                        </p:tav>
                                        <p:tav tm="100000">
                                          <p:val>
                                            <p:strVal val="#ppt_x"/>
                                          </p:val>
                                        </p:tav>
                                      </p:tavLst>
                                    </p:anim>
                                    <p:anim calcmode="lin" valueType="num">
                                      <p:cBhvr>
                                        <p:cTn id="8" dur="1000" fill="hold"/>
                                        <p:tgtEl>
                                          <p:spTgt spid="3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192" name="why we need program ?? or programming language?"/>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why we need program ?? or programming language?</a:t>
            </a:r>
          </a:p>
        </p:txBody>
      </p:sp>
      <p:sp>
        <p:nvSpPr>
          <p:cNvPr id="193" name="Program: A set of instructions that are to be carried out by a computer.…"/>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28600" indent="-228600" defTabSz="914400">
              <a:lnSpc>
                <a:spcPct val="90000"/>
              </a:lnSpc>
              <a:spcBef>
                <a:spcPts val="1000"/>
              </a:spcBef>
              <a:buSzPct val="100000"/>
              <a:buFont typeface="Arial"/>
              <a:buChar char="•"/>
              <a:defRPr sz="2800">
                <a:solidFill>
                  <a:srgbClr val="000000"/>
                </a:solidFill>
                <a:latin typeface="Calibri"/>
                <a:ea typeface="Calibri"/>
                <a:cs typeface="Calibri"/>
                <a:sym typeface="Calibri"/>
              </a:defRPr>
            </a:pPr>
            <a:r>
              <a:t>Program: A set of instructions that are to be carried out by a computer.</a:t>
            </a:r>
          </a:p>
          <a:p>
            <a:pPr marL="0" indent="0" defTabSz="914400">
              <a:lnSpc>
                <a:spcPct val="90000"/>
              </a:lnSpc>
              <a:spcBef>
                <a:spcPts val="1000"/>
              </a:spcBef>
              <a:buSzTx/>
              <a:buNone/>
              <a:defRPr sz="2800">
                <a:solidFill>
                  <a:srgbClr val="000000"/>
                </a:solidFill>
                <a:latin typeface="Calibri"/>
                <a:ea typeface="Calibri"/>
                <a:cs typeface="Calibri"/>
                <a:sym typeface="Calibri"/>
              </a:defRPr>
            </a:pPr>
            <a:endParaRPr/>
          </a:p>
          <a:p>
            <a:pPr marL="228600" indent="-228600" defTabSz="914400">
              <a:lnSpc>
                <a:spcPct val="90000"/>
              </a:lnSpc>
              <a:spcBef>
                <a:spcPts val="1000"/>
              </a:spcBef>
              <a:buSzPct val="100000"/>
              <a:buFont typeface="Arial"/>
              <a:buChar char="•"/>
              <a:defRPr sz="2800">
                <a:solidFill>
                  <a:srgbClr val="000000"/>
                </a:solidFill>
                <a:latin typeface="Calibri"/>
                <a:ea typeface="Calibri"/>
                <a:cs typeface="Calibri"/>
                <a:sym typeface="Calibri"/>
              </a:defRPr>
            </a:pPr>
            <a:r>
              <a:t>Programming language: </a:t>
            </a:r>
          </a:p>
          <a:p>
            <a:pPr marL="685800" lvl="1" indent="-228600" defTabSz="914400">
              <a:lnSpc>
                <a:spcPct val="90000"/>
              </a:lnSpc>
              <a:spcBef>
                <a:spcPts val="1000"/>
              </a:spcBef>
              <a:buSzPct val="100000"/>
              <a:buFont typeface="Arial"/>
              <a:buChar char="•"/>
              <a:defRPr sz="2800">
                <a:solidFill>
                  <a:srgbClr val="000000"/>
                </a:solidFill>
                <a:latin typeface="Calibri"/>
                <a:ea typeface="Calibri"/>
                <a:cs typeface="Calibri"/>
                <a:sym typeface="Calibri"/>
              </a:defRPr>
            </a:pPr>
            <a:r>
              <a:t>A systematic set of rules used to describe computations, generally in a format that is editable by humans.</a:t>
            </a:r>
          </a:p>
          <a:p>
            <a:pPr marL="685800" lvl="1" indent="-228600" defTabSz="914400">
              <a:lnSpc>
                <a:spcPct val="90000"/>
              </a:lnSpc>
              <a:spcBef>
                <a:spcPts val="1000"/>
              </a:spcBef>
              <a:buSzPct val="100000"/>
              <a:buFont typeface="Arial"/>
              <a:buChar char="•"/>
              <a:defRPr sz="2800">
                <a:solidFill>
                  <a:srgbClr val="000000"/>
                </a:solidFill>
                <a:latin typeface="Calibri"/>
                <a:ea typeface="Calibri"/>
                <a:cs typeface="Calibri"/>
                <a:sym typeface="Calibri"/>
              </a:defRPr>
            </a:pPr>
            <a:r>
              <a:t>Forms a bridge between humans and machines (computers).</a:t>
            </a:r>
          </a:p>
        </p:txBody>
      </p:sp>
      <p:pic>
        <p:nvPicPr>
          <p:cNvPr id="194" name="image18.png" descr="image18.png"/>
          <p:cNvPicPr>
            <a:picLocks noChangeAspect="1"/>
          </p:cNvPicPr>
          <p:nvPr/>
        </p:nvPicPr>
        <p:blipFill>
          <a:blip r:embed="rId2">
            <a:extLst/>
          </a:blip>
          <a:stretch>
            <a:fillRect/>
          </a:stretch>
        </p:blipFill>
        <p:spPr>
          <a:xfrm>
            <a:off x="3180998" y="4843924"/>
            <a:ext cx="7557204" cy="4418430"/>
          </a:xfrm>
          <a:prstGeom prst="rect">
            <a:avLst/>
          </a:prstGeom>
          <a:ln w="25400">
            <a:solidFill>
              <a:srgbClr val="000000"/>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4"/>
                                        </p:tgtEl>
                                        <p:attrNameLst>
                                          <p:attrName>style.visibility</p:attrName>
                                        </p:attrNameLst>
                                      </p:cBhvr>
                                      <p:to>
                                        <p:strVal val="visible"/>
                                      </p:to>
                                    </p:set>
                                    <p:anim calcmode="lin" valueType="num">
                                      <p:cBhvr>
                                        <p:cTn id="7" dur="1000" fill="hold"/>
                                        <p:tgtEl>
                                          <p:spTgt spid="194"/>
                                        </p:tgtEl>
                                        <p:attrNameLst>
                                          <p:attrName>ppt_x</p:attrName>
                                        </p:attrNameLst>
                                      </p:cBhvr>
                                      <p:tavLst>
                                        <p:tav tm="0">
                                          <p:val>
                                            <p:strVal val="0-#ppt_w/2"/>
                                          </p:val>
                                        </p:tav>
                                        <p:tav tm="100000">
                                          <p:val>
                                            <p:strVal val="#ppt_x"/>
                                          </p:val>
                                        </p:tav>
                                      </p:tavLst>
                                    </p:anim>
                                    <p:anim calcmode="lin" valueType="num">
                                      <p:cBhvr>
                                        <p:cTn id="8" dur="1000" fill="hold"/>
                                        <p:tgtEl>
                                          <p:spTgt spid="1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93"/>
                                        </p:tgtEl>
                                        <p:attrNameLst>
                                          <p:attrName>style.visibility</p:attrName>
                                        </p:attrNameLst>
                                      </p:cBhvr>
                                      <p:to>
                                        <p:strVal val="visible"/>
                                      </p:to>
                                    </p:set>
                                    <p:anim calcmode="lin" valueType="num">
                                      <p:cBhvr>
                                        <p:cTn id="13" dur="1000" fill="hold"/>
                                        <p:tgtEl>
                                          <p:spTgt spid="193"/>
                                        </p:tgtEl>
                                        <p:attrNameLst>
                                          <p:attrName>ppt_x</p:attrName>
                                        </p:attrNameLst>
                                      </p:cBhvr>
                                      <p:tavLst>
                                        <p:tav tm="0">
                                          <p:val>
                                            <p:strVal val="0-#ppt_w/2"/>
                                          </p:val>
                                        </p:tav>
                                        <p:tav tm="100000">
                                          <p:val>
                                            <p:strVal val="#ppt_x"/>
                                          </p:val>
                                        </p:tav>
                                      </p:tavLst>
                                    </p:anim>
                                    <p:anim calcmode="lin" valueType="num">
                                      <p:cBhvr>
                                        <p:cTn id="14" dur="1000" fill="hold"/>
                                        <p:tgtEl>
                                          <p:spTgt spid="1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2" animBg="1" advAuto="0"/>
      <p:bldP spid="19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197" name="what is Java?"/>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what is Java?</a:t>
            </a:r>
          </a:p>
        </p:txBody>
      </p:sp>
      <p:sp>
        <p:nvSpPr>
          <p:cNvPr id="198" name="Is one of most popular software programming language.…"/>
          <p:cNvSpPr>
            <a:spLocks noGrp="1"/>
          </p:cNvSpPr>
          <p:nvPr>
            <p:ph type="body" idx="13"/>
          </p:nvPr>
        </p:nvSpPr>
        <p:spPr>
          <a:xfrm>
            <a:off x="480813" y="1795565"/>
            <a:ext cx="12043175" cy="355456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52425" indent="-352425" defTabSz="438150">
              <a:spcBef>
                <a:spcPts val="1300"/>
              </a:spcBef>
              <a:defRPr sz="2400"/>
            </a:pPr>
            <a:r>
              <a:t>Is one of most popular software programming language.</a:t>
            </a:r>
          </a:p>
          <a:p>
            <a:pPr marL="352425" indent="-352425" defTabSz="438150">
              <a:spcBef>
                <a:spcPts val="1300"/>
              </a:spcBef>
              <a:defRPr sz="2400"/>
            </a:pPr>
            <a:r>
              <a:t>Is used not only for Web programming, but also for developing standalone applications across platforms on servers, desktops, and mobile devices, even control the robotic rover that rolled on Mars.</a:t>
            </a:r>
          </a:p>
          <a:p>
            <a:pPr marL="352425" indent="-352425" defTabSz="438150">
              <a:spcBef>
                <a:spcPts val="1300"/>
              </a:spcBef>
              <a:defRPr sz="2400"/>
            </a:pPr>
            <a:r>
              <a:t>Is a high level programming language.</a:t>
            </a:r>
          </a:p>
          <a:p>
            <a:pPr marL="352425" indent="-352425" defTabSz="438150">
              <a:spcBef>
                <a:spcPts val="1300"/>
              </a:spcBef>
              <a:defRPr sz="2400"/>
            </a:pPr>
            <a:r>
              <a:t>Developed by Sun Microsystems Inc in 1991, later acquired by Oracle Corporation. It was conceived by James Gosling and Patrick Naughton.</a:t>
            </a:r>
          </a:p>
        </p:txBody>
      </p:sp>
      <p:pic>
        <p:nvPicPr>
          <p:cNvPr id="199" name="image19.png" descr="image19.png"/>
          <p:cNvPicPr>
            <a:picLocks noChangeAspect="1"/>
          </p:cNvPicPr>
          <p:nvPr/>
        </p:nvPicPr>
        <p:blipFill>
          <a:blip r:embed="rId2">
            <a:extLst/>
          </a:blip>
          <a:stretch>
            <a:fillRect/>
          </a:stretch>
        </p:blipFill>
        <p:spPr>
          <a:xfrm>
            <a:off x="8598706" y="301535"/>
            <a:ext cx="4186802" cy="1846093"/>
          </a:xfrm>
          <a:prstGeom prst="rect">
            <a:avLst/>
          </a:prstGeom>
          <a:ln w="25400">
            <a:solidFill>
              <a:srgbClr val="000000"/>
            </a:solidFill>
            <a:miter lim="400000"/>
          </a:ln>
        </p:spPr>
      </p:pic>
      <p:pic>
        <p:nvPicPr>
          <p:cNvPr id="200" name="image20.png" descr="image20.png"/>
          <p:cNvPicPr>
            <a:picLocks noChangeAspect="1"/>
          </p:cNvPicPr>
          <p:nvPr/>
        </p:nvPicPr>
        <p:blipFill>
          <a:blip r:embed="rId3">
            <a:extLst/>
          </a:blip>
          <a:stretch>
            <a:fillRect/>
          </a:stretch>
        </p:blipFill>
        <p:spPr>
          <a:xfrm>
            <a:off x="1376113" y="5342292"/>
            <a:ext cx="10782057" cy="3969758"/>
          </a:xfrm>
          <a:prstGeom prst="rect">
            <a:avLst/>
          </a:prstGeom>
          <a:ln w="25400">
            <a:solidFill>
              <a:srgbClr val="000000"/>
            </a:solidFill>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203" name="Features of java"/>
          <p:cNvSpPr txBox="1">
            <a:spLocks noGrp="1"/>
          </p:cNvSpPr>
          <p:nvPr>
            <p:ph type="title"/>
          </p:nvPr>
        </p:nvSpPr>
        <p:spPr>
          <a:prstGeom prst="rect">
            <a:avLst/>
          </a:prstGeom>
        </p:spPr>
        <p:txBody>
          <a:bodyPr>
            <a:normAutofit fontScale="90000"/>
          </a:bodyPr>
          <a:lstStyle>
            <a:lvl1pPr algn="ctr" defTabSz="543305">
              <a:spcBef>
                <a:spcPts val="2100"/>
              </a:spcBef>
              <a:defRPr sz="4800"/>
            </a:lvl1pPr>
          </a:lstStyle>
          <a:p>
            <a:r>
              <a:t>Features of java</a:t>
            </a:r>
          </a:p>
        </p:txBody>
      </p:sp>
      <p:pic>
        <p:nvPicPr>
          <p:cNvPr id="204" name="image21.png" descr="image21.png"/>
          <p:cNvPicPr>
            <a:picLocks noChangeAspect="1"/>
          </p:cNvPicPr>
          <p:nvPr/>
        </p:nvPicPr>
        <p:blipFill>
          <a:blip r:embed="rId2">
            <a:extLst/>
          </a:blip>
          <a:stretch>
            <a:fillRect/>
          </a:stretch>
        </p:blipFill>
        <p:spPr>
          <a:xfrm>
            <a:off x="9639869" y="59525"/>
            <a:ext cx="2655691" cy="1481151"/>
          </a:xfrm>
          <a:prstGeom prst="rect">
            <a:avLst/>
          </a:prstGeom>
          <a:ln w="12700">
            <a:miter lim="400000"/>
          </a:ln>
        </p:spPr>
      </p:pic>
      <p:pic>
        <p:nvPicPr>
          <p:cNvPr id="205" name="image22.png" descr="image22.png"/>
          <p:cNvPicPr>
            <a:picLocks noChangeAspect="1"/>
          </p:cNvPicPr>
          <p:nvPr/>
        </p:nvPicPr>
        <p:blipFill>
          <a:blip r:embed="rId3">
            <a:extLst/>
          </a:blip>
          <a:stretch>
            <a:fillRect/>
          </a:stretch>
        </p:blipFill>
        <p:spPr>
          <a:xfrm>
            <a:off x="3052428" y="1871449"/>
            <a:ext cx="7357143" cy="7102901"/>
          </a:xfrm>
          <a:prstGeom prst="rect">
            <a:avLst/>
          </a:prstGeom>
          <a:ln w="25400">
            <a:solidFill>
              <a:srgbClr val="000000"/>
            </a:solidFill>
            <a:miter lim="400000"/>
          </a:ln>
        </p:spPr>
      </p:pic>
      <p:pic>
        <p:nvPicPr>
          <p:cNvPr id="206" name="image23.png" descr="image23.png"/>
          <p:cNvPicPr>
            <a:picLocks noChangeAspect="1"/>
          </p:cNvPicPr>
          <p:nvPr/>
        </p:nvPicPr>
        <p:blipFill>
          <a:blip r:embed="rId4">
            <a:extLst/>
          </a:blip>
          <a:stretch>
            <a:fillRect/>
          </a:stretch>
        </p:blipFill>
        <p:spPr>
          <a:xfrm>
            <a:off x="559478" y="641350"/>
            <a:ext cx="1865545" cy="265221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image24.png" descr="image24.png"/>
          <p:cNvPicPr>
            <a:picLocks noChangeAspect="1"/>
          </p:cNvPicPr>
          <p:nvPr/>
        </p:nvPicPr>
        <p:blipFill>
          <a:blip r:embed="rId2">
            <a:extLst/>
          </a:blip>
          <a:stretch>
            <a:fillRect/>
          </a:stretch>
        </p:blipFill>
        <p:spPr>
          <a:xfrm>
            <a:off x="287078" y="1885112"/>
            <a:ext cx="5716858" cy="5983376"/>
          </a:xfrm>
          <a:prstGeom prst="rect">
            <a:avLst/>
          </a:prstGeom>
          <a:ln w="12700">
            <a:miter lim="400000"/>
          </a:ln>
        </p:spPr>
      </p:pic>
      <p:pic>
        <p:nvPicPr>
          <p:cNvPr id="209" name="image25.png" descr="image25.png"/>
          <p:cNvPicPr>
            <a:picLocks noChangeAspect="1"/>
          </p:cNvPicPr>
          <p:nvPr/>
        </p:nvPicPr>
        <p:blipFill>
          <a:blip r:embed="rId3">
            <a:extLst/>
          </a:blip>
          <a:stretch>
            <a:fillRect/>
          </a:stretch>
        </p:blipFill>
        <p:spPr>
          <a:xfrm>
            <a:off x="6642988" y="5209073"/>
            <a:ext cx="6018025" cy="3929779"/>
          </a:xfrm>
          <a:prstGeom prst="rect">
            <a:avLst/>
          </a:prstGeom>
          <a:ln w="12700">
            <a:miter lim="400000"/>
          </a:ln>
        </p:spPr>
      </p:pic>
      <p:sp>
        <p:nvSpPr>
          <p:cNvPr id="210" name="Java is Object Oriented Programming Language"/>
          <p:cNvSpPr txBox="1"/>
          <p:nvPr/>
        </p:nvSpPr>
        <p:spPr>
          <a:xfrm>
            <a:off x="6071754" y="3900706"/>
            <a:ext cx="777778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Iowan Old Style"/>
                <a:ea typeface="Iowan Old Style"/>
                <a:cs typeface="Iowan Old Style"/>
                <a:sym typeface="Iowan Old Style"/>
              </a:defRPr>
            </a:lvl1pPr>
          </a:lstStyle>
          <a:p>
            <a:r>
              <a:t>Java is Object Oriented Programming Language</a:t>
            </a:r>
          </a:p>
        </p:txBody>
      </p:sp>
      <p:sp>
        <p:nvSpPr>
          <p:cNvPr id="211" name="Java is Platform Independent"/>
          <p:cNvSpPr txBox="1"/>
          <p:nvPr/>
        </p:nvSpPr>
        <p:spPr>
          <a:xfrm>
            <a:off x="980200" y="985371"/>
            <a:ext cx="487495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Iowan Old Style"/>
                <a:ea typeface="Iowan Old Style"/>
                <a:cs typeface="Iowan Old Style"/>
                <a:sym typeface="Iowan Old Style"/>
              </a:defRPr>
            </a:lvl1pPr>
          </a:lstStyle>
          <a:p>
            <a:r>
              <a:t>Java is Platform Independent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0"/>
                                        </p:tgtEl>
                                        <p:attrNameLst>
                                          <p:attrName>style.visibility</p:attrName>
                                        </p:attrNameLst>
                                      </p:cBhvr>
                                      <p:to>
                                        <p:strVal val="visible"/>
                                      </p:to>
                                    </p:set>
                                    <p:anim calcmode="lin" valueType="num">
                                      <p:cBhvr>
                                        <p:cTn id="7" dur="1000" fill="hold"/>
                                        <p:tgtEl>
                                          <p:spTgt spid="210"/>
                                        </p:tgtEl>
                                        <p:attrNameLst>
                                          <p:attrName>ppt_x</p:attrName>
                                        </p:attrNameLst>
                                      </p:cBhvr>
                                      <p:tavLst>
                                        <p:tav tm="0">
                                          <p:val>
                                            <p:strVal val="0-#ppt_w/2"/>
                                          </p:val>
                                        </p:tav>
                                        <p:tav tm="100000">
                                          <p:val>
                                            <p:strVal val="#ppt_x"/>
                                          </p:val>
                                        </p:tav>
                                      </p:tavLst>
                                    </p:anim>
                                    <p:anim calcmode="lin" valueType="num">
                                      <p:cBhvr>
                                        <p:cTn id="8"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09"/>
                                        </p:tgtEl>
                                        <p:attrNameLst>
                                          <p:attrName>style.visibility</p:attrName>
                                        </p:attrNameLst>
                                      </p:cBhvr>
                                      <p:to>
                                        <p:strVal val="visible"/>
                                      </p:to>
                                    </p:set>
                                    <p:anim calcmode="lin" valueType="num">
                                      <p:cBhvr>
                                        <p:cTn id="13" dur="1000" fill="hold"/>
                                        <p:tgtEl>
                                          <p:spTgt spid="209"/>
                                        </p:tgtEl>
                                        <p:attrNameLst>
                                          <p:attrName>ppt_x</p:attrName>
                                        </p:attrNameLst>
                                      </p:cBhvr>
                                      <p:tavLst>
                                        <p:tav tm="0">
                                          <p:val>
                                            <p:strVal val="0-#ppt_w/2"/>
                                          </p:val>
                                        </p:tav>
                                        <p:tav tm="100000">
                                          <p:val>
                                            <p:strVal val="#ppt_x"/>
                                          </p:val>
                                        </p:tav>
                                      </p:tavLst>
                                    </p:anim>
                                    <p:anim calcmode="lin" valueType="num">
                                      <p:cBhvr>
                                        <p:cTn id="14"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2" animBg="1" advAuto="0"/>
      <p:bldP spid="210"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Body"/>
          <p:cNvSpPr txBox="1">
            <a:spLocks noGrp="1"/>
          </p:cNvSpPr>
          <p:nvPr>
            <p:ph type="body" sz="quarter" idx="1"/>
          </p:nvPr>
        </p:nvSpPr>
        <p:spPr>
          <a:xfrm>
            <a:off x="571500" y="1346200"/>
            <a:ext cx="11861800" cy="1271"/>
          </a:xfrm>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214" name="java architecture"/>
          <p:cNvSpPr txBox="1">
            <a:spLocks noGrp="1"/>
          </p:cNvSpPr>
          <p:nvPr>
            <p:ph type="title"/>
          </p:nvPr>
        </p:nvSpPr>
        <p:spPr>
          <a:xfrm>
            <a:off x="571500" y="622300"/>
            <a:ext cx="11861800" cy="723900"/>
          </a:xfrm>
          <a:prstGeom prst="rect">
            <a:avLst/>
          </a:prstGeom>
        </p:spPr>
        <p:txBody>
          <a:bodyPr>
            <a:normAutofit fontScale="90000"/>
          </a:bodyPr>
          <a:lstStyle>
            <a:lvl1pPr defTabSz="543305">
              <a:spcBef>
                <a:spcPts val="2100"/>
              </a:spcBef>
              <a:defRPr sz="4800"/>
            </a:lvl1pPr>
          </a:lstStyle>
          <a:p>
            <a:r>
              <a:t>java architecture </a:t>
            </a:r>
          </a:p>
        </p:txBody>
      </p:sp>
      <p:sp>
        <p:nvSpPr>
          <p:cNvPr id="215" name="JDK (Java Development Kit)…"/>
          <p:cNvSpPr>
            <a:spLocks noGrp="1"/>
          </p:cNvSpPr>
          <p:nvPr>
            <p:ph type="body" idx="13"/>
          </p:nvPr>
        </p:nvSpPr>
        <p:spPr>
          <a:xfrm>
            <a:off x="404762" y="1379486"/>
            <a:ext cx="12028538" cy="396041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86638" indent="-286638" defTabSz="356361">
              <a:spcBef>
                <a:spcPts val="1000"/>
              </a:spcBef>
              <a:defRPr sz="1900"/>
            </a:pPr>
            <a:r>
              <a:t>JDK (Java Development Kit)</a:t>
            </a:r>
          </a:p>
          <a:p>
            <a:pPr marL="573277" lvl="1" indent="-286638" defTabSz="356361">
              <a:spcBef>
                <a:spcPts val="1000"/>
              </a:spcBef>
              <a:buSzPct val="45000"/>
              <a:buBlip>
                <a:blip r:embed="rId2"/>
              </a:buBlip>
              <a:defRPr sz="1900"/>
            </a:pPr>
            <a:r>
              <a:t>It is used to build and develop the java program</a:t>
            </a:r>
          </a:p>
          <a:p>
            <a:pPr marL="573277" lvl="1" indent="-286638" defTabSz="356361">
              <a:spcBef>
                <a:spcPts val="1000"/>
              </a:spcBef>
              <a:buSzPct val="45000"/>
              <a:buBlip>
                <a:blip r:embed="rId2"/>
              </a:buBlip>
              <a:defRPr sz="1900"/>
            </a:pPr>
            <a:r>
              <a:t>JDK=JRE + Java complier + other developing related tools</a:t>
            </a:r>
          </a:p>
          <a:p>
            <a:pPr marL="286638" indent="-286638" defTabSz="356361">
              <a:spcBef>
                <a:spcPts val="1000"/>
              </a:spcBef>
              <a:defRPr sz="1900"/>
            </a:pPr>
            <a:r>
              <a:t>JRE (Java Runtime Environment )</a:t>
            </a:r>
          </a:p>
          <a:p>
            <a:pPr marL="573277" lvl="1" indent="-286638" defTabSz="356361">
              <a:spcBef>
                <a:spcPts val="1000"/>
              </a:spcBef>
              <a:buSzPct val="45000"/>
              <a:buBlip>
                <a:blip r:embed="rId2"/>
              </a:buBlip>
              <a:defRPr sz="1900"/>
            </a:pPr>
            <a:r>
              <a:t>It is used to provide runtime environment.It is the implementation of JVM. It contains set of libraries + other files that JVM uses at runtime.</a:t>
            </a:r>
          </a:p>
          <a:p>
            <a:pPr marL="573277" lvl="1" indent="-286638" defTabSz="356361">
              <a:spcBef>
                <a:spcPts val="1000"/>
              </a:spcBef>
              <a:buSzPct val="45000"/>
              <a:buBlip>
                <a:blip r:embed="rId2"/>
              </a:buBlip>
              <a:defRPr sz="1900"/>
            </a:pPr>
            <a:r>
              <a:t>JRE= JVM + Class libraries + JIT complier + other supporting tools</a:t>
            </a:r>
          </a:p>
          <a:p>
            <a:pPr marL="286638" indent="-286638" defTabSz="356361">
              <a:spcBef>
                <a:spcPts val="1000"/>
              </a:spcBef>
              <a:defRPr sz="1900"/>
            </a:pPr>
            <a:r>
              <a:t>JVM :JVM (Java Virtual Machine) is an abstract machine. It is a specification that provides runtime environment in which java bytecode can be executed.</a:t>
            </a:r>
          </a:p>
        </p:txBody>
      </p:sp>
      <p:pic>
        <p:nvPicPr>
          <p:cNvPr id="216" name="image26.png" descr="image26.png"/>
          <p:cNvPicPr>
            <a:picLocks noChangeAspect="1"/>
          </p:cNvPicPr>
          <p:nvPr/>
        </p:nvPicPr>
        <p:blipFill>
          <a:blip r:embed="rId3">
            <a:extLst/>
          </a:blip>
          <a:stretch>
            <a:fillRect/>
          </a:stretch>
        </p:blipFill>
        <p:spPr>
          <a:xfrm>
            <a:off x="2790544" y="5280717"/>
            <a:ext cx="7614212" cy="4345389"/>
          </a:xfrm>
          <a:prstGeom prst="rect">
            <a:avLst/>
          </a:prstGeom>
          <a:ln w="25400">
            <a:solidFill>
              <a:srgbClr val="000000"/>
            </a:solidFill>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219" name="how java works?"/>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how java works?</a:t>
            </a:r>
          </a:p>
        </p:txBody>
      </p:sp>
      <p:pic>
        <p:nvPicPr>
          <p:cNvPr id="220" name="image27.png" descr="image27.png"/>
          <p:cNvPicPr>
            <a:picLocks noChangeAspect="1"/>
          </p:cNvPicPr>
          <p:nvPr/>
        </p:nvPicPr>
        <p:blipFill>
          <a:blip r:embed="rId2">
            <a:extLst/>
          </a:blip>
          <a:stretch>
            <a:fillRect/>
          </a:stretch>
        </p:blipFill>
        <p:spPr>
          <a:xfrm>
            <a:off x="745736" y="1714500"/>
            <a:ext cx="7626906" cy="7907157"/>
          </a:xfrm>
          <a:prstGeom prst="rect">
            <a:avLst/>
          </a:prstGeom>
          <a:ln w="25400">
            <a:solidFill>
              <a:srgbClr val="000000"/>
            </a:solidFill>
            <a:miter lim="400000"/>
          </a:ln>
        </p:spPr>
      </p:pic>
      <p:pic>
        <p:nvPicPr>
          <p:cNvPr id="221" name="image28.png" descr="image28.png"/>
          <p:cNvPicPr>
            <a:picLocks noChangeAspect="1"/>
          </p:cNvPicPr>
          <p:nvPr/>
        </p:nvPicPr>
        <p:blipFill>
          <a:blip r:embed="rId3">
            <a:extLst/>
          </a:blip>
          <a:stretch>
            <a:fillRect/>
          </a:stretch>
        </p:blipFill>
        <p:spPr>
          <a:xfrm>
            <a:off x="8346440" y="2507818"/>
            <a:ext cx="4427213" cy="6320521"/>
          </a:xfrm>
          <a:prstGeom prst="rect">
            <a:avLst/>
          </a:prstGeom>
          <a:ln w="25400">
            <a:solidFill>
              <a:srgbClr val="000000"/>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1"/>
                                        </p:tgtEl>
                                        <p:attrNameLst>
                                          <p:attrName>style.visibility</p:attrName>
                                        </p:attrNameLst>
                                      </p:cBhvr>
                                      <p:to>
                                        <p:strVal val="visible"/>
                                      </p:to>
                                    </p:set>
                                    <p:anim calcmode="lin" valueType="num">
                                      <p:cBhvr>
                                        <p:cTn id="7" dur="1000" fill="hold"/>
                                        <p:tgtEl>
                                          <p:spTgt spid="221"/>
                                        </p:tgtEl>
                                        <p:attrNameLst>
                                          <p:attrName>ppt_x</p:attrName>
                                        </p:attrNameLst>
                                      </p:cBhvr>
                                      <p:tavLst>
                                        <p:tav tm="0">
                                          <p:val>
                                            <p:strVal val="0-#ppt_w/2"/>
                                          </p:val>
                                        </p:tav>
                                        <p:tav tm="100000">
                                          <p:val>
                                            <p:strVal val="#ppt_x"/>
                                          </p:val>
                                        </p:tav>
                                      </p:tavLst>
                                    </p:anim>
                                    <p:anim calcmode="lin" valueType="num">
                                      <p:cBhvr>
                                        <p:cTn id="8"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Body"/>
          <p:cNvSpPr txBox="1">
            <a:spLocks noGrp="1"/>
          </p:cNvSpPr>
          <p:nvPr>
            <p:ph type="body" sz="quarter" idx="1"/>
          </p:nvPr>
        </p:nvSpPr>
        <p:spPr>
          <a:prstGeom prst="rect">
            <a:avLst/>
          </a:prstGeom>
        </p:spPr>
        <p:txBody>
          <a:bodyPr>
            <a:normAutofit fontScale="25000" lnSpcReduction="20000"/>
          </a:bodyPr>
          <a:lstStyle/>
          <a:p>
            <a:pPr marL="0" indent="0" defTabSz="182880">
              <a:spcBef>
                <a:spcPts val="0"/>
              </a:spcBef>
              <a:buSzTx/>
              <a:buNone/>
              <a:defRPr sz="480">
                <a:solidFill>
                  <a:srgbClr val="000000"/>
                </a:solidFill>
                <a:latin typeface="+mn-lt"/>
                <a:ea typeface="+mn-ea"/>
                <a:cs typeface="+mn-cs"/>
                <a:sym typeface="Helvetica"/>
              </a:defRPr>
            </a:pPr>
            <a:endParaRPr/>
          </a:p>
        </p:txBody>
      </p:sp>
      <p:sp>
        <p:nvSpPr>
          <p:cNvPr id="224" name="what is ide? (integrated Development environment)"/>
          <p:cNvSpPr txBox="1">
            <a:spLocks noGrp="1"/>
          </p:cNvSpPr>
          <p:nvPr>
            <p:ph type="title"/>
          </p:nvPr>
        </p:nvSpPr>
        <p:spPr>
          <a:prstGeom prst="rect">
            <a:avLst/>
          </a:prstGeom>
        </p:spPr>
        <p:txBody>
          <a:bodyPr>
            <a:normAutofit fontScale="90000"/>
          </a:bodyPr>
          <a:lstStyle>
            <a:lvl1pPr defTabSz="543305">
              <a:spcBef>
                <a:spcPts val="2100"/>
              </a:spcBef>
              <a:defRPr sz="4800"/>
            </a:lvl1pPr>
          </a:lstStyle>
          <a:p>
            <a:r>
              <a:t>what is ide? (integrated Development environment)</a:t>
            </a:r>
          </a:p>
        </p:txBody>
      </p:sp>
      <p:pic>
        <p:nvPicPr>
          <p:cNvPr id="225" name="image29.png" descr="image29.png"/>
          <p:cNvPicPr>
            <a:picLocks noChangeAspect="1"/>
          </p:cNvPicPr>
          <p:nvPr/>
        </p:nvPicPr>
        <p:blipFill>
          <a:blip r:embed="rId2">
            <a:extLst/>
          </a:blip>
          <a:stretch>
            <a:fillRect/>
          </a:stretch>
        </p:blipFill>
        <p:spPr>
          <a:xfrm>
            <a:off x="686347" y="1714500"/>
            <a:ext cx="8009530" cy="7950052"/>
          </a:xfrm>
          <a:prstGeom prst="rect">
            <a:avLst/>
          </a:prstGeom>
          <a:ln w="25400">
            <a:solidFill>
              <a:srgbClr val="000000"/>
            </a:solidFill>
            <a:miter lim="400000"/>
          </a:ln>
        </p:spPr>
      </p:pic>
      <p:pic>
        <p:nvPicPr>
          <p:cNvPr id="226" name="image30.png" descr="image30.png"/>
          <p:cNvPicPr>
            <a:picLocks noChangeAspect="1"/>
          </p:cNvPicPr>
          <p:nvPr/>
        </p:nvPicPr>
        <p:blipFill>
          <a:blip r:embed="rId3">
            <a:extLst/>
          </a:blip>
          <a:stretch>
            <a:fillRect/>
          </a:stretch>
        </p:blipFill>
        <p:spPr>
          <a:xfrm>
            <a:off x="8712204" y="1701800"/>
            <a:ext cx="4152891" cy="277895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6"/>
                                        </p:tgtEl>
                                        <p:attrNameLst>
                                          <p:attrName>style.visibility</p:attrName>
                                        </p:attrNameLst>
                                      </p:cBhvr>
                                      <p:to>
                                        <p:strVal val="visible"/>
                                      </p:to>
                                    </p:set>
                                    <p:anim calcmode="lin" valueType="num">
                                      <p:cBhvr>
                                        <p:cTn id="7" dur="1000" fill="hold"/>
                                        <p:tgtEl>
                                          <p:spTgt spid="226"/>
                                        </p:tgtEl>
                                        <p:attrNameLst>
                                          <p:attrName>ppt_x</p:attrName>
                                        </p:attrNameLst>
                                      </p:cBhvr>
                                      <p:tavLst>
                                        <p:tav tm="0">
                                          <p:val>
                                            <p:strVal val="0-#ppt_w/2"/>
                                          </p:val>
                                        </p:tav>
                                        <p:tav tm="100000">
                                          <p:val>
                                            <p:strVal val="#ppt_x"/>
                                          </p:val>
                                        </p:tav>
                                      </p:tavLst>
                                    </p:anim>
                                    <p:anim calcmode="lin" valueType="num">
                                      <p:cBhvr>
                                        <p:cTn id="8" dur="1000" fill="hold"/>
                                        <p:tgtEl>
                                          <p:spTgt spid="2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animBg="1" advAuto="0"/>
    </p:bldLst>
  </p:timing>
</p:sld>
</file>

<file path=ppt/theme/theme1.xml><?xml version="1.0" encoding="utf-8"?>
<a:theme xmlns:a="http://schemas.openxmlformats.org/drawingml/2006/main" name="New_Template9">
  <a:themeElements>
    <a:clrScheme name="New_Template9">
      <a:dk1>
        <a:srgbClr val="5C5C5C"/>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Neue"/>
        <a:ea typeface="Helvetica Neue"/>
        <a:cs typeface="Helvetica Neue"/>
      </a:majorFont>
      <a:minorFont>
        <a:latin typeface="Helvetica"/>
        <a:ea typeface="Helvetica"/>
        <a:cs typeface="Helvetica"/>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Neue"/>
        <a:ea typeface="Helvetica Neue"/>
        <a:cs typeface="Helvetica Neue"/>
      </a:majorFont>
      <a:minorFont>
        <a:latin typeface="Helvetica"/>
        <a:ea typeface="Helvetica"/>
        <a:cs typeface="Helvetica"/>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DIN Condensed"/>
            <a:ea typeface="DIN Condensed"/>
            <a:cs typeface="DIN Condensed"/>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1734</Words>
  <Application>Microsoft Macintosh PowerPoint</Application>
  <PresentationFormat>Custom</PresentationFormat>
  <Paragraphs>166</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Baskerville SemiBold</vt:lpstr>
      <vt:lpstr>Calibri</vt:lpstr>
      <vt:lpstr>Courier New</vt:lpstr>
      <vt:lpstr>DIN Alternate</vt:lpstr>
      <vt:lpstr>DIN Condensed</vt:lpstr>
      <vt:lpstr>Helvetica</vt:lpstr>
      <vt:lpstr>Helvetica Neue</vt:lpstr>
      <vt:lpstr>Iowan Old Style</vt:lpstr>
      <vt:lpstr>Times New Roman</vt:lpstr>
      <vt:lpstr>Zapf Dingbats</vt:lpstr>
      <vt:lpstr>New_Template9</vt:lpstr>
      <vt:lpstr>Java introduction</vt:lpstr>
      <vt:lpstr>human interaction with computers</vt:lpstr>
      <vt:lpstr>why we need program ?? or programming language?</vt:lpstr>
      <vt:lpstr>what is Java?</vt:lpstr>
      <vt:lpstr>Features of java</vt:lpstr>
      <vt:lpstr>PowerPoint Presentation</vt:lpstr>
      <vt:lpstr>java architecture </vt:lpstr>
      <vt:lpstr>how java works?</vt:lpstr>
      <vt:lpstr>what is ide? (integrated Development environment)</vt:lpstr>
      <vt:lpstr>java program basic components </vt:lpstr>
      <vt:lpstr>java anatomy</vt:lpstr>
      <vt:lpstr>comments in java</vt:lpstr>
      <vt:lpstr>java Package</vt:lpstr>
      <vt:lpstr>What is class in java ?</vt:lpstr>
      <vt:lpstr>what is object?</vt:lpstr>
      <vt:lpstr>how to declare object?</vt:lpstr>
      <vt:lpstr>modifiers in java </vt:lpstr>
      <vt:lpstr>access modifiers</vt:lpstr>
      <vt:lpstr>non access modifiers</vt:lpstr>
      <vt:lpstr>java variable</vt:lpstr>
      <vt:lpstr>variable declaration and initialisation</vt:lpstr>
      <vt:lpstr>constants</vt:lpstr>
      <vt:lpstr>constants Vs variables</vt:lpstr>
      <vt:lpstr>identifiers in java</vt:lpstr>
      <vt:lpstr>reserved words</vt:lpstr>
      <vt:lpstr>java data types</vt:lpstr>
      <vt:lpstr>what is method?</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 (tdd)</dc:title>
  <cp:lastModifiedBy>gamita.patel@otrl.io</cp:lastModifiedBy>
  <cp:revision>3</cp:revision>
  <dcterms:modified xsi:type="dcterms:W3CDTF">2018-11-10T16:52:27Z</dcterms:modified>
</cp:coreProperties>
</file>